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90" r:id="rId20"/>
    <p:sldId id="292"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Hatton" pitchFamily="2" charset="77"/>
      <p:regular r:id="rId26"/>
    </p:embeddedFont>
    <p:embeddedFont>
      <p:font typeface="Nirmala UI" panose="020B0502040204020203" pitchFamily="34" charset="0"/>
      <p:regular r:id="rId27"/>
      <p:bold r:id="rId28"/>
    </p:embeddedFont>
    <p:embeddedFont>
      <p:font typeface="Nunito Bold" pitchFamily="2" charset="77"/>
      <p:regular r:id="rId29"/>
      <p:bold r:id="rId30"/>
    </p:embeddedFont>
    <p:embeddedFont>
      <p:font typeface="Nunito Sans Regular" pitchFamily="2" charset="77"/>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11232" userDrawn="1">
          <p15:clr>
            <a:srgbClr val="A4A3A4"/>
          </p15:clr>
        </p15:guide>
        <p15:guide id="3" orient="horz" pos="3336" userDrawn="1">
          <p15:clr>
            <a:srgbClr val="A4A3A4"/>
          </p15:clr>
        </p15:guide>
        <p15:guide id="4" orient="horz" pos="1512" userDrawn="1">
          <p15:clr>
            <a:srgbClr val="A4A3A4"/>
          </p15:clr>
        </p15:guide>
        <p15:guide id="5" orient="horz" pos="6264" userDrawn="1">
          <p15:clr>
            <a:srgbClr val="A4A3A4"/>
          </p15:clr>
        </p15:guide>
        <p15:guide id="6" pos="144" userDrawn="1">
          <p15:clr>
            <a:srgbClr val="A4A3A4"/>
          </p15:clr>
        </p15:guide>
        <p15:guide id="7" pos="6048" userDrawn="1">
          <p15:clr>
            <a:srgbClr val="A4A3A4"/>
          </p15:clr>
        </p15:guide>
        <p15:guide id="8" orient="horz" pos="4680" userDrawn="1">
          <p15:clr>
            <a:srgbClr val="A4A3A4"/>
          </p15:clr>
        </p15:guide>
        <p15:guide id="9" orient="horz" pos="4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00"/>
    <a:srgbClr val="AB7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autoAdjust="0"/>
    <p:restoredTop sz="94622" autoAdjust="0"/>
  </p:normalViewPr>
  <p:slideViewPr>
    <p:cSldViewPr>
      <p:cViewPr varScale="1">
        <p:scale>
          <a:sx n="85" d="100"/>
          <a:sy n="85" d="100"/>
        </p:scale>
        <p:origin x="504" y="192"/>
      </p:cViewPr>
      <p:guideLst>
        <p:guide orient="horz" pos="3048"/>
        <p:guide pos="11232"/>
        <p:guide orient="horz" pos="3336"/>
        <p:guide orient="horz" pos="1512"/>
        <p:guide orient="horz" pos="6264"/>
        <p:guide pos="144"/>
        <p:guide pos="6048"/>
        <p:guide orient="horz" pos="4680"/>
        <p:guide orient="horz" pos="48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52.png"/><Relationship Id="rId4" Type="http://schemas.openxmlformats.org/officeDocument/2006/relationships/image" Target="../media/image1.jpe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6.png"/><Relationship Id="rId5" Type="http://schemas.openxmlformats.org/officeDocument/2006/relationships/image" Target="../media/image4.svg"/><Relationship Id="rId10" Type="http://schemas.openxmlformats.org/officeDocument/2006/relationships/image" Target="../media/image55.png"/><Relationship Id="rId4" Type="http://schemas.openxmlformats.org/officeDocument/2006/relationships/image" Target="../media/image3.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2.png"/><Relationship Id="rId5" Type="http://schemas.openxmlformats.org/officeDocument/2006/relationships/image" Target="../media/image4.svg"/><Relationship Id="rId10" Type="http://schemas.openxmlformats.org/officeDocument/2006/relationships/image" Target="../media/image61.png"/><Relationship Id="rId4" Type="http://schemas.openxmlformats.org/officeDocument/2006/relationships/image" Target="../media/image3.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8.png"/><Relationship Id="rId5" Type="http://schemas.openxmlformats.org/officeDocument/2006/relationships/image" Target="../media/image4.sv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66.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6.png"/><Relationship Id="rId5" Type="http://schemas.openxmlformats.org/officeDocument/2006/relationships/image" Target="../media/image4.svg"/><Relationship Id="rId10" Type="http://schemas.openxmlformats.org/officeDocument/2006/relationships/image" Target="../media/image75.png"/><Relationship Id="rId4" Type="http://schemas.openxmlformats.org/officeDocument/2006/relationships/image" Target="../media/image3.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2.png"/><Relationship Id="rId5" Type="http://schemas.openxmlformats.org/officeDocument/2006/relationships/image" Target="../media/image4.svg"/><Relationship Id="rId10" Type="http://schemas.openxmlformats.org/officeDocument/2006/relationships/image" Target="../media/image81.png"/><Relationship Id="rId4" Type="http://schemas.openxmlformats.org/officeDocument/2006/relationships/image" Target="../media/image3.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8.png"/><Relationship Id="rId5" Type="http://schemas.openxmlformats.org/officeDocument/2006/relationships/image" Target="../media/image4.svg"/><Relationship Id="rId10"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94.png"/><Relationship Id="rId5" Type="http://schemas.openxmlformats.org/officeDocument/2006/relationships/image" Target="../media/image4.svg"/><Relationship Id="rId10" Type="http://schemas.openxmlformats.org/officeDocument/2006/relationships/image" Target="../media/image93.png"/><Relationship Id="rId4" Type="http://schemas.openxmlformats.org/officeDocument/2006/relationships/image" Target="../media/image3.png"/><Relationship Id="rId9"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0.png"/><Relationship Id="rId5" Type="http://schemas.openxmlformats.org/officeDocument/2006/relationships/image" Target="../media/image4.svg"/><Relationship Id="rId10" Type="http://schemas.openxmlformats.org/officeDocument/2006/relationships/image" Target="../media/image99.png"/><Relationship Id="rId4" Type="http://schemas.openxmlformats.org/officeDocument/2006/relationships/image" Target="../media/image3.png"/><Relationship Id="rId9" Type="http://schemas.openxmlformats.org/officeDocument/2006/relationships/image" Target="../media/image98.png"/><Relationship Id="rId14" Type="http://schemas.openxmlformats.org/officeDocument/2006/relationships/image" Target="../media/image103.pn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5.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7.png"/><Relationship Id="rId5" Type="http://schemas.openxmlformats.org/officeDocument/2006/relationships/image" Target="../media/image4.svg"/><Relationship Id="rId10" Type="http://schemas.openxmlformats.org/officeDocument/2006/relationships/image" Target="../media/image106.png"/><Relationship Id="rId4" Type="http://schemas.openxmlformats.org/officeDocument/2006/relationships/image" Target="../media/image3.png"/><Relationship Id="rId9" Type="http://schemas.openxmlformats.org/officeDocument/2006/relationships/image" Target="../media/image105.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4.sv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image" Target="../media/image4.sv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2.png"/><Relationship Id="rId5" Type="http://schemas.openxmlformats.org/officeDocument/2006/relationships/image" Target="../media/image4.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9.png"/><Relationship Id="rId5" Type="http://schemas.openxmlformats.org/officeDocument/2006/relationships/image" Target="../media/image4.sv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5.png"/><Relationship Id="rId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10.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8.pn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30000"/>
          </a:blip>
          <a:srcRect l="27986" t="37894" r="981" b="4236"/>
          <a:stretch/>
        </p:blipFill>
        <p:spPr>
          <a:xfrm rot="2342607">
            <a:off x="11098100" y="4842530"/>
            <a:ext cx="6277236" cy="607004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t="49412" r="48226"/>
          <a:stretch/>
        </p:blipFill>
        <p:spPr>
          <a:xfrm>
            <a:off x="13505185" y="3163"/>
            <a:ext cx="4767829" cy="4735544"/>
          </a:xfrm>
          <a:prstGeom prst="rect">
            <a:avLst/>
          </a:prstGeom>
        </p:spPr>
      </p:pic>
      <p:pic>
        <p:nvPicPr>
          <p:cNvPr id="5" name="Picture 5"/>
          <p:cNvPicPr>
            <a:picLocks noChangeAspect="1"/>
          </p:cNvPicPr>
          <p:nvPr/>
        </p:nvPicPr>
        <p:blipFill rotWithShape="1">
          <a:blip r:embed="rId6">
            <a:alphaModFix amt="50000"/>
          </a:blip>
          <a:srcRect l="16584" t="6616" r="43582" b="24521"/>
          <a:stretch/>
        </p:blipFill>
        <p:spPr>
          <a:xfrm rot="10800000" flipH="1" flipV="1">
            <a:off x="249393" y="1714500"/>
            <a:ext cx="7065806" cy="8596428"/>
          </a:xfrm>
          <a:prstGeom prst="rect">
            <a:avLst/>
          </a:prstGeom>
        </p:spPr>
      </p:pic>
      <p:pic>
        <p:nvPicPr>
          <p:cNvPr id="6" name="Picture 6"/>
          <p:cNvPicPr>
            <a:picLocks noChangeAspect="1"/>
          </p:cNvPicPr>
          <p:nvPr/>
        </p:nvPicPr>
        <p:blipFill>
          <a:blip r:embed="rId7">
            <a:alphaModFix amt="60000"/>
          </a:blip>
          <a:srcRect/>
          <a:stretch>
            <a:fillRect/>
          </a:stretch>
        </p:blipFill>
        <p:spPr>
          <a:xfrm rot="-2334908">
            <a:off x="13611430" y="1306061"/>
            <a:ext cx="1902234" cy="2134344"/>
          </a:xfrm>
          <a:prstGeom prst="rect">
            <a:avLst/>
          </a:prstGeom>
        </p:spPr>
      </p:pic>
      <p:pic>
        <p:nvPicPr>
          <p:cNvPr id="7" name="Picture 7"/>
          <p:cNvPicPr>
            <a:picLocks noChangeAspect="1"/>
          </p:cNvPicPr>
          <p:nvPr/>
        </p:nvPicPr>
        <p:blipFill>
          <a:blip r:embed="rId8">
            <a:alphaModFix amt="50000"/>
          </a:blip>
          <a:srcRect/>
          <a:stretch>
            <a:fillRect/>
          </a:stretch>
        </p:blipFill>
        <p:spPr>
          <a:xfrm rot="-5400000">
            <a:off x="7538961" y="4758736"/>
            <a:ext cx="3168947" cy="3421265"/>
          </a:xfrm>
          <a:prstGeom prst="rect">
            <a:avLst/>
          </a:prstGeom>
        </p:spPr>
      </p:pic>
      <p:sp>
        <p:nvSpPr>
          <p:cNvPr id="8" name="TextBox 8"/>
          <p:cNvSpPr txBox="1"/>
          <p:nvPr/>
        </p:nvSpPr>
        <p:spPr>
          <a:xfrm>
            <a:off x="170732" y="754929"/>
            <a:ext cx="18117268" cy="3378200"/>
          </a:xfrm>
          <a:prstGeom prst="rect">
            <a:avLst/>
          </a:prstGeom>
        </p:spPr>
        <p:txBody>
          <a:bodyPr lIns="0" tIns="0" rIns="0" bIns="0" rtlCol="0" anchor="t">
            <a:spAutoFit/>
          </a:bodyPr>
          <a:lstStyle/>
          <a:p>
            <a:pPr marL="0" lvl="0" indent="0" algn="ctr">
              <a:lnSpc>
                <a:spcPts val="12500"/>
              </a:lnSpc>
              <a:spcBef>
                <a:spcPct val="0"/>
              </a:spcBef>
            </a:pPr>
            <a:r>
              <a:rPr lang="en-US" sz="12500" spc="312">
                <a:solidFill>
                  <a:srgbClr val="62441B"/>
                </a:solidFill>
                <a:latin typeface="Hatton"/>
              </a:rPr>
              <a:t>TELECOM CHURN ANALYSIS</a:t>
            </a:r>
          </a:p>
        </p:txBody>
      </p:sp>
      <p:pic>
        <p:nvPicPr>
          <p:cNvPr id="10" name="Picture 10"/>
          <p:cNvPicPr>
            <a:picLocks noChangeAspect="1"/>
          </p:cNvPicPr>
          <p:nvPr/>
        </p:nvPicPr>
        <p:blipFill>
          <a:blip r:embed="rId9"/>
          <a:srcRect/>
          <a:stretch>
            <a:fillRect/>
          </a:stretch>
        </p:blipFill>
        <p:spPr>
          <a:xfrm>
            <a:off x="5315679" y="5196155"/>
            <a:ext cx="8510742" cy="4960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5">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8">
            <a:alphaModFix amt="21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NOW!!!</a:t>
            </a:r>
          </a:p>
        </p:txBody>
      </p:sp>
      <p:sp>
        <p:nvSpPr>
          <p:cNvPr id="28" name="TextBox 14">
            <a:extLst>
              <a:ext uri="{FF2B5EF4-FFF2-40B4-BE49-F238E27FC236}">
                <a16:creationId xmlns:a16="http://schemas.microsoft.com/office/drawing/2014/main" id="{3D2288E6-8C17-4351-9356-7B45D11C2EEF}"/>
              </a:ext>
            </a:extLst>
          </p:cNvPr>
          <p:cNvSpPr txBox="1"/>
          <p:nvPr/>
        </p:nvSpPr>
        <p:spPr>
          <a:xfrm>
            <a:off x="0" y="2247900"/>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One Major Question</a:t>
            </a:r>
          </a:p>
        </p:txBody>
      </p:sp>
      <p:pic>
        <p:nvPicPr>
          <p:cNvPr id="9" name="WhatsApp Video 2021-11-27 at 9.39.36 PM">
            <a:hlinkClick r:id="" action="ppaction://media"/>
            <a:extLst>
              <a:ext uri="{FF2B5EF4-FFF2-40B4-BE49-F238E27FC236}">
                <a16:creationId xmlns:a16="http://schemas.microsoft.com/office/drawing/2014/main" id="{3C0FD644-3414-4375-8B88-AC543761D42F}"/>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28390" y="4166421"/>
            <a:ext cx="8290833" cy="4634679"/>
          </a:xfrm>
          <a:prstGeom prst="rect">
            <a:avLst/>
          </a:prstGeom>
        </p:spPr>
      </p:pic>
      <p:sp>
        <p:nvSpPr>
          <p:cNvPr id="29" name="TextBox 14">
            <a:extLst>
              <a:ext uri="{FF2B5EF4-FFF2-40B4-BE49-F238E27FC236}">
                <a16:creationId xmlns:a16="http://schemas.microsoft.com/office/drawing/2014/main" id="{687F31D0-89FD-437B-8BF1-E460A00F5717}"/>
              </a:ext>
            </a:extLst>
          </p:cNvPr>
          <p:cNvSpPr txBox="1"/>
          <p:nvPr/>
        </p:nvSpPr>
        <p:spPr>
          <a:xfrm>
            <a:off x="8270232" y="4765824"/>
            <a:ext cx="9917920" cy="2282676"/>
          </a:xfrm>
          <a:prstGeom prst="rect">
            <a:avLst/>
          </a:prstGeom>
        </p:spPr>
        <p:txBody>
          <a:bodyPr wrap="square" lIns="0" tIns="0" rIns="0" bIns="0" rtlCol="0" anchor="b">
            <a:spAutoFit/>
          </a:bodyPr>
          <a:lstStyle/>
          <a:p>
            <a:pPr marL="0" lvl="0" indent="0" algn="ctr">
              <a:lnSpc>
                <a:spcPts val="8800"/>
              </a:lnSpc>
            </a:pPr>
            <a:r>
              <a:rPr lang="en-US" sz="8000" spc="200" dirty="0">
                <a:solidFill>
                  <a:srgbClr val="62441B"/>
                </a:solidFill>
                <a:latin typeface="Hatton"/>
              </a:rPr>
              <a:t>WHICH MODEL TO CHOOSE??</a:t>
            </a:r>
          </a:p>
        </p:txBody>
      </p:sp>
    </p:spTree>
    <p:extLst>
      <p:ext uri="{BB962C8B-B14F-4D97-AF65-F5344CB8AC3E}">
        <p14:creationId xmlns:p14="http://schemas.microsoft.com/office/powerpoint/2010/main" val="3600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fill="hold" display="0">
                  <p:stCondLst>
                    <p:cond delay="indefinite"/>
                  </p:stCondLst>
                </p:cTn>
                <p:tgtEl>
                  <p:spTgt spid="9"/>
                </p:tgtEl>
              </p:cMediaNode>
            </p:video>
          </p:childTnLst>
        </p:cTn>
      </p:par>
    </p:tnLst>
    <p:bldLst>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2"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K Nearest Neighbors</a:t>
            </a:r>
          </a:p>
        </p:txBody>
      </p:sp>
      <p:pic>
        <p:nvPicPr>
          <p:cNvPr id="7" name="Picture 6">
            <a:extLst>
              <a:ext uri="{FF2B5EF4-FFF2-40B4-BE49-F238E27FC236}">
                <a16:creationId xmlns:a16="http://schemas.microsoft.com/office/drawing/2014/main" id="{C4153DF0-800D-492E-985D-20C71FF8C4FB}"/>
              </a:ext>
            </a:extLst>
          </p:cNvPr>
          <p:cNvPicPr>
            <a:picLocks noChangeAspect="1"/>
          </p:cNvPicPr>
          <p:nvPr/>
        </p:nvPicPr>
        <p:blipFill>
          <a:blip r:embed="rId8"/>
          <a:stretch>
            <a:fillRect/>
          </a:stretch>
        </p:blipFill>
        <p:spPr>
          <a:xfrm>
            <a:off x="304800" y="1714500"/>
            <a:ext cx="7653157" cy="3253154"/>
          </a:xfrm>
          <a:prstGeom prst="rect">
            <a:avLst/>
          </a:prstGeom>
        </p:spPr>
      </p:pic>
      <p:pic>
        <p:nvPicPr>
          <p:cNvPr id="10" name="Picture 9">
            <a:extLst>
              <a:ext uri="{FF2B5EF4-FFF2-40B4-BE49-F238E27FC236}">
                <a16:creationId xmlns:a16="http://schemas.microsoft.com/office/drawing/2014/main" id="{5E3A0211-A95D-4E17-82EF-80C43A3D018B}"/>
              </a:ext>
            </a:extLst>
          </p:cNvPr>
          <p:cNvPicPr>
            <a:picLocks noChangeAspect="1"/>
          </p:cNvPicPr>
          <p:nvPr/>
        </p:nvPicPr>
        <p:blipFill>
          <a:blip r:embed="rId9"/>
          <a:stretch>
            <a:fillRect/>
          </a:stretch>
        </p:blipFill>
        <p:spPr>
          <a:xfrm>
            <a:off x="304800" y="5221705"/>
            <a:ext cx="5770953" cy="4646195"/>
          </a:xfrm>
          <a:prstGeom prst="rect">
            <a:avLst/>
          </a:prstGeom>
        </p:spPr>
      </p:pic>
      <p:pic>
        <p:nvPicPr>
          <p:cNvPr id="12" name="Picture 11">
            <a:extLst>
              <a:ext uri="{FF2B5EF4-FFF2-40B4-BE49-F238E27FC236}">
                <a16:creationId xmlns:a16="http://schemas.microsoft.com/office/drawing/2014/main" id="{20CAF1A3-EAC7-45C1-AB52-04B30D2197A4}"/>
              </a:ext>
            </a:extLst>
          </p:cNvPr>
          <p:cNvPicPr>
            <a:picLocks noChangeAspect="1"/>
          </p:cNvPicPr>
          <p:nvPr/>
        </p:nvPicPr>
        <p:blipFill>
          <a:blip r:embed="rId10"/>
          <a:stretch>
            <a:fillRect/>
          </a:stretch>
        </p:blipFill>
        <p:spPr>
          <a:xfrm>
            <a:off x="6405988" y="6673031"/>
            <a:ext cx="6273970" cy="1462108"/>
          </a:xfrm>
          <a:prstGeom prst="rect">
            <a:avLst/>
          </a:prstGeom>
        </p:spPr>
      </p:pic>
      <p:pic>
        <p:nvPicPr>
          <p:cNvPr id="15" name="Picture 14">
            <a:extLst>
              <a:ext uri="{FF2B5EF4-FFF2-40B4-BE49-F238E27FC236}">
                <a16:creationId xmlns:a16="http://schemas.microsoft.com/office/drawing/2014/main" id="{4B2EF707-8D46-4487-AE14-968C50D0E948}"/>
              </a:ext>
            </a:extLst>
          </p:cNvPr>
          <p:cNvPicPr>
            <a:picLocks noChangeAspect="1"/>
          </p:cNvPicPr>
          <p:nvPr/>
        </p:nvPicPr>
        <p:blipFill>
          <a:blip r:embed="rId11"/>
          <a:stretch>
            <a:fillRect/>
          </a:stretch>
        </p:blipFill>
        <p:spPr>
          <a:xfrm>
            <a:off x="8077200" y="1890346"/>
            <a:ext cx="5504727" cy="4534113"/>
          </a:xfrm>
          <a:prstGeom prst="rect">
            <a:avLst/>
          </a:prstGeom>
        </p:spPr>
      </p:pic>
      <p:pic>
        <p:nvPicPr>
          <p:cNvPr id="17" name="Picture 16">
            <a:extLst>
              <a:ext uri="{FF2B5EF4-FFF2-40B4-BE49-F238E27FC236}">
                <a16:creationId xmlns:a16="http://schemas.microsoft.com/office/drawing/2014/main" id="{4808EC7D-FC35-4B05-B93C-8586915262F6}"/>
              </a:ext>
            </a:extLst>
          </p:cNvPr>
          <p:cNvPicPr>
            <a:picLocks noChangeAspect="1"/>
          </p:cNvPicPr>
          <p:nvPr/>
        </p:nvPicPr>
        <p:blipFill>
          <a:blip r:embed="rId12"/>
          <a:stretch>
            <a:fillRect/>
          </a:stretch>
        </p:blipFill>
        <p:spPr>
          <a:xfrm>
            <a:off x="13701170" y="1879914"/>
            <a:ext cx="4394326" cy="4534113"/>
          </a:xfrm>
          <a:prstGeom prst="rect">
            <a:avLst/>
          </a:prstGeom>
        </p:spPr>
      </p:pic>
      <p:sp>
        <p:nvSpPr>
          <p:cNvPr id="20" name="Speech Bubble: Rectangle with Corners Rounded 19">
            <a:extLst>
              <a:ext uri="{FF2B5EF4-FFF2-40B4-BE49-F238E27FC236}">
                <a16:creationId xmlns:a16="http://schemas.microsoft.com/office/drawing/2014/main" id="{D77A87B8-12C2-4C4E-9A67-24A915B34FF6}"/>
              </a:ext>
            </a:extLst>
          </p:cNvPr>
          <p:cNvSpPr/>
          <p:nvPr/>
        </p:nvSpPr>
        <p:spPr>
          <a:xfrm>
            <a:off x="10824411" y="8286655"/>
            <a:ext cx="7162800" cy="1534198"/>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18">
            <a:extLst>
              <a:ext uri="{FF2B5EF4-FFF2-40B4-BE49-F238E27FC236}">
                <a16:creationId xmlns:a16="http://schemas.microsoft.com/office/drawing/2014/main" id="{61C98542-B744-49FB-8AE0-7037B684ADBA}"/>
              </a:ext>
            </a:extLst>
          </p:cNvPr>
          <p:cNvSpPr txBox="1"/>
          <p:nvPr/>
        </p:nvSpPr>
        <p:spPr>
          <a:xfrm>
            <a:off x="11053011" y="8322654"/>
            <a:ext cx="6517931" cy="145302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The k-nearest neighbors (KNN) algorithm is a simple, supervised machine learning algorithm that can be used to solve both classification and regression problems</a:t>
            </a:r>
          </a:p>
        </p:txBody>
      </p:sp>
      <p:pic>
        <p:nvPicPr>
          <p:cNvPr id="19" name="Picture 18">
            <a:extLst>
              <a:ext uri="{FF2B5EF4-FFF2-40B4-BE49-F238E27FC236}">
                <a16:creationId xmlns:a16="http://schemas.microsoft.com/office/drawing/2014/main" id="{4D2A821A-FE84-4DE1-B12A-DBD8EF962956}"/>
              </a:ext>
            </a:extLst>
          </p:cNvPr>
          <p:cNvPicPr>
            <a:picLocks noChangeAspect="1"/>
          </p:cNvPicPr>
          <p:nvPr/>
        </p:nvPicPr>
        <p:blipFill>
          <a:blip r:embed="rId13"/>
          <a:stretch>
            <a:fillRect/>
          </a:stretch>
        </p:blipFill>
        <p:spPr>
          <a:xfrm>
            <a:off x="274954" y="3695700"/>
            <a:ext cx="7653157" cy="1269477"/>
          </a:xfrm>
          <a:prstGeom prst="rect">
            <a:avLst/>
          </a:prstGeom>
        </p:spPr>
      </p:pic>
    </p:spTree>
    <p:extLst>
      <p:ext uri="{BB962C8B-B14F-4D97-AF65-F5344CB8AC3E}">
        <p14:creationId xmlns:p14="http://schemas.microsoft.com/office/powerpoint/2010/main" val="999585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K Nearest Neighbors- Tuned</a:t>
            </a:r>
          </a:p>
        </p:txBody>
      </p:sp>
      <p:sp>
        <p:nvSpPr>
          <p:cNvPr id="20" name="Speech Bubble: Rectangle with Corners Rounded 19">
            <a:extLst>
              <a:ext uri="{FF2B5EF4-FFF2-40B4-BE49-F238E27FC236}">
                <a16:creationId xmlns:a16="http://schemas.microsoft.com/office/drawing/2014/main" id="{D77A87B8-12C2-4C4E-9A67-24A915B34FF6}"/>
              </a:ext>
            </a:extLst>
          </p:cNvPr>
          <p:cNvSpPr/>
          <p:nvPr/>
        </p:nvSpPr>
        <p:spPr>
          <a:xfrm>
            <a:off x="11061652" y="7231968"/>
            <a:ext cx="7162800" cy="1254634"/>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18">
            <a:extLst>
              <a:ext uri="{FF2B5EF4-FFF2-40B4-BE49-F238E27FC236}">
                <a16:creationId xmlns:a16="http://schemas.microsoft.com/office/drawing/2014/main" id="{61C98542-B744-49FB-8AE0-7037B684ADBA}"/>
              </a:ext>
            </a:extLst>
          </p:cNvPr>
          <p:cNvSpPr txBox="1"/>
          <p:nvPr/>
        </p:nvSpPr>
        <p:spPr>
          <a:xfrm>
            <a:off x="11290252" y="7267967"/>
            <a:ext cx="6517931" cy="1081130"/>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For KNN </a:t>
            </a:r>
            <a:r>
              <a:rPr lang="en-US" sz="2000" spc="120" dirty="0" err="1">
                <a:solidFill>
                  <a:srgbClr val="62441B"/>
                </a:solidFill>
                <a:latin typeface="Arial" panose="020B0604020202020204" pitchFamily="34" charset="0"/>
                <a:ea typeface="Nirmala UI" panose="020B0502040204020203" pitchFamily="34" charset="0"/>
                <a:cs typeface="Arial" panose="020B0604020202020204" pitchFamily="34" charset="0"/>
              </a:rPr>
              <a:t>GridSearch</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 CV is used to determine the optimal number of neighbors (k) leading to the best model performance</a:t>
            </a:r>
          </a:p>
        </p:txBody>
      </p:sp>
      <p:pic>
        <p:nvPicPr>
          <p:cNvPr id="8" name="Picture 7">
            <a:extLst>
              <a:ext uri="{FF2B5EF4-FFF2-40B4-BE49-F238E27FC236}">
                <a16:creationId xmlns:a16="http://schemas.microsoft.com/office/drawing/2014/main" id="{AD4EC51E-3582-43C4-B0D6-080537C45E5E}"/>
              </a:ext>
            </a:extLst>
          </p:cNvPr>
          <p:cNvPicPr>
            <a:picLocks noChangeAspect="1"/>
          </p:cNvPicPr>
          <p:nvPr/>
        </p:nvPicPr>
        <p:blipFill>
          <a:blip r:embed="rId8"/>
          <a:stretch>
            <a:fillRect/>
          </a:stretch>
        </p:blipFill>
        <p:spPr>
          <a:xfrm>
            <a:off x="152400" y="1662728"/>
            <a:ext cx="9002192" cy="4247050"/>
          </a:xfrm>
          <a:prstGeom prst="rect">
            <a:avLst/>
          </a:prstGeom>
        </p:spPr>
      </p:pic>
      <p:pic>
        <p:nvPicPr>
          <p:cNvPr id="11" name="Picture 10">
            <a:extLst>
              <a:ext uri="{FF2B5EF4-FFF2-40B4-BE49-F238E27FC236}">
                <a16:creationId xmlns:a16="http://schemas.microsoft.com/office/drawing/2014/main" id="{ED1024D9-6EF1-476E-98C2-869C107D9480}"/>
              </a:ext>
            </a:extLst>
          </p:cNvPr>
          <p:cNvPicPr>
            <a:picLocks noChangeAspect="1"/>
          </p:cNvPicPr>
          <p:nvPr/>
        </p:nvPicPr>
        <p:blipFill>
          <a:blip r:embed="rId9"/>
          <a:stretch>
            <a:fillRect/>
          </a:stretch>
        </p:blipFill>
        <p:spPr>
          <a:xfrm>
            <a:off x="285235" y="5999747"/>
            <a:ext cx="4900440" cy="4107915"/>
          </a:xfrm>
          <a:prstGeom prst="rect">
            <a:avLst/>
          </a:prstGeom>
        </p:spPr>
      </p:pic>
      <p:pic>
        <p:nvPicPr>
          <p:cNvPr id="16" name="Picture 15">
            <a:extLst>
              <a:ext uri="{FF2B5EF4-FFF2-40B4-BE49-F238E27FC236}">
                <a16:creationId xmlns:a16="http://schemas.microsoft.com/office/drawing/2014/main" id="{525D8CA2-EDD3-4F04-B594-359B2AEA9FAE}"/>
              </a:ext>
            </a:extLst>
          </p:cNvPr>
          <p:cNvPicPr>
            <a:picLocks noChangeAspect="1"/>
          </p:cNvPicPr>
          <p:nvPr/>
        </p:nvPicPr>
        <p:blipFill>
          <a:blip r:embed="rId10"/>
          <a:stretch>
            <a:fillRect/>
          </a:stretch>
        </p:blipFill>
        <p:spPr>
          <a:xfrm>
            <a:off x="5317563" y="6178989"/>
            <a:ext cx="7081040" cy="822546"/>
          </a:xfrm>
          <a:prstGeom prst="rect">
            <a:avLst/>
          </a:prstGeom>
        </p:spPr>
      </p:pic>
      <p:pic>
        <p:nvPicPr>
          <p:cNvPr id="19" name="Picture 18">
            <a:extLst>
              <a:ext uri="{FF2B5EF4-FFF2-40B4-BE49-F238E27FC236}">
                <a16:creationId xmlns:a16="http://schemas.microsoft.com/office/drawing/2014/main" id="{569EF29B-C502-4A74-B511-016E88D8B664}"/>
              </a:ext>
            </a:extLst>
          </p:cNvPr>
          <p:cNvPicPr>
            <a:picLocks noChangeAspect="1"/>
          </p:cNvPicPr>
          <p:nvPr/>
        </p:nvPicPr>
        <p:blipFill>
          <a:blip r:embed="rId11"/>
          <a:stretch>
            <a:fillRect/>
          </a:stretch>
        </p:blipFill>
        <p:spPr>
          <a:xfrm>
            <a:off x="9220200" y="1701506"/>
            <a:ext cx="4661880" cy="4247050"/>
          </a:xfrm>
          <a:prstGeom prst="rect">
            <a:avLst/>
          </a:prstGeom>
        </p:spPr>
      </p:pic>
      <p:pic>
        <p:nvPicPr>
          <p:cNvPr id="23" name="Picture 22">
            <a:extLst>
              <a:ext uri="{FF2B5EF4-FFF2-40B4-BE49-F238E27FC236}">
                <a16:creationId xmlns:a16="http://schemas.microsoft.com/office/drawing/2014/main" id="{0E2B8CC1-509A-4C4E-B670-2AA9E71736CA}"/>
              </a:ext>
            </a:extLst>
          </p:cNvPr>
          <p:cNvPicPr>
            <a:picLocks noChangeAspect="1"/>
          </p:cNvPicPr>
          <p:nvPr/>
        </p:nvPicPr>
        <p:blipFill>
          <a:blip r:embed="rId12"/>
          <a:stretch>
            <a:fillRect/>
          </a:stretch>
        </p:blipFill>
        <p:spPr>
          <a:xfrm>
            <a:off x="14020800" y="1701506"/>
            <a:ext cx="4203652" cy="4208272"/>
          </a:xfrm>
          <a:prstGeom prst="rect">
            <a:avLst/>
          </a:prstGeom>
        </p:spPr>
      </p:pic>
      <p:pic>
        <p:nvPicPr>
          <p:cNvPr id="25" name="Picture 24">
            <a:extLst>
              <a:ext uri="{FF2B5EF4-FFF2-40B4-BE49-F238E27FC236}">
                <a16:creationId xmlns:a16="http://schemas.microsoft.com/office/drawing/2014/main" id="{2DDC30C7-1DC7-4DED-9B19-B04A81EBCBB1}"/>
              </a:ext>
            </a:extLst>
          </p:cNvPr>
          <p:cNvPicPr>
            <a:picLocks noChangeAspect="1"/>
          </p:cNvPicPr>
          <p:nvPr/>
        </p:nvPicPr>
        <p:blipFill>
          <a:blip r:embed="rId13"/>
          <a:stretch>
            <a:fillRect/>
          </a:stretch>
        </p:blipFill>
        <p:spPr>
          <a:xfrm>
            <a:off x="170542" y="4624780"/>
            <a:ext cx="8973457" cy="1284998"/>
          </a:xfrm>
          <a:prstGeom prst="rect">
            <a:avLst/>
          </a:prstGeom>
        </p:spPr>
      </p:pic>
    </p:spTree>
    <p:extLst>
      <p:ext uri="{BB962C8B-B14F-4D97-AF65-F5344CB8AC3E}">
        <p14:creationId xmlns:p14="http://schemas.microsoft.com/office/powerpoint/2010/main" val="118956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Logistic Regression</a:t>
            </a:r>
          </a:p>
        </p:txBody>
      </p:sp>
      <p:sp>
        <p:nvSpPr>
          <p:cNvPr id="20" name="Speech Bubble: Rectangle with Corners Rounded 19">
            <a:extLst>
              <a:ext uri="{FF2B5EF4-FFF2-40B4-BE49-F238E27FC236}">
                <a16:creationId xmlns:a16="http://schemas.microsoft.com/office/drawing/2014/main" id="{D77A87B8-12C2-4C4E-9A67-24A915B34FF6}"/>
              </a:ext>
            </a:extLst>
          </p:cNvPr>
          <p:cNvSpPr/>
          <p:nvPr/>
        </p:nvSpPr>
        <p:spPr>
          <a:xfrm>
            <a:off x="13436599" y="7190411"/>
            <a:ext cx="4550611" cy="2982290"/>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18">
            <a:extLst>
              <a:ext uri="{FF2B5EF4-FFF2-40B4-BE49-F238E27FC236}">
                <a16:creationId xmlns:a16="http://schemas.microsoft.com/office/drawing/2014/main" id="{61C98542-B744-49FB-8AE0-7037B684ADBA}"/>
              </a:ext>
            </a:extLst>
          </p:cNvPr>
          <p:cNvSpPr txBox="1"/>
          <p:nvPr/>
        </p:nvSpPr>
        <p:spPr>
          <a:xfrm>
            <a:off x="13604105" y="7257823"/>
            <a:ext cx="4383106" cy="2940613"/>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Logistic regression is one of the most popular Machine Learning algorithms, which comes under the Supervised Learning technique. It is used for predicting the categorical dependent variable using a given set of independent variables</a:t>
            </a:r>
          </a:p>
        </p:txBody>
      </p:sp>
      <p:pic>
        <p:nvPicPr>
          <p:cNvPr id="8" name="Picture 7">
            <a:extLst>
              <a:ext uri="{FF2B5EF4-FFF2-40B4-BE49-F238E27FC236}">
                <a16:creationId xmlns:a16="http://schemas.microsoft.com/office/drawing/2014/main" id="{EDA0C09A-16B9-4BA4-9A63-092BFAB75365}"/>
              </a:ext>
            </a:extLst>
          </p:cNvPr>
          <p:cNvPicPr>
            <a:picLocks noChangeAspect="1"/>
          </p:cNvPicPr>
          <p:nvPr/>
        </p:nvPicPr>
        <p:blipFill>
          <a:blip r:embed="rId8"/>
          <a:stretch>
            <a:fillRect/>
          </a:stretch>
        </p:blipFill>
        <p:spPr>
          <a:xfrm>
            <a:off x="231464" y="1409700"/>
            <a:ext cx="7998136" cy="3574984"/>
          </a:xfrm>
          <a:prstGeom prst="rect">
            <a:avLst/>
          </a:prstGeom>
        </p:spPr>
      </p:pic>
      <p:pic>
        <p:nvPicPr>
          <p:cNvPr id="11" name="Picture 10">
            <a:extLst>
              <a:ext uri="{FF2B5EF4-FFF2-40B4-BE49-F238E27FC236}">
                <a16:creationId xmlns:a16="http://schemas.microsoft.com/office/drawing/2014/main" id="{8B72C07E-B11C-4B76-8CF4-142347CF1EAE}"/>
              </a:ext>
            </a:extLst>
          </p:cNvPr>
          <p:cNvPicPr>
            <a:picLocks noChangeAspect="1"/>
          </p:cNvPicPr>
          <p:nvPr/>
        </p:nvPicPr>
        <p:blipFill>
          <a:blip r:embed="rId9"/>
          <a:stretch>
            <a:fillRect/>
          </a:stretch>
        </p:blipFill>
        <p:spPr>
          <a:xfrm>
            <a:off x="198665" y="5060884"/>
            <a:ext cx="3965628" cy="5195349"/>
          </a:xfrm>
          <a:prstGeom prst="rect">
            <a:avLst/>
          </a:prstGeom>
        </p:spPr>
      </p:pic>
      <p:pic>
        <p:nvPicPr>
          <p:cNvPr id="19" name="Picture 18">
            <a:extLst>
              <a:ext uri="{FF2B5EF4-FFF2-40B4-BE49-F238E27FC236}">
                <a16:creationId xmlns:a16="http://schemas.microsoft.com/office/drawing/2014/main" id="{73EFCC2E-5FED-4216-BF1B-4F0F86278E79}"/>
              </a:ext>
            </a:extLst>
          </p:cNvPr>
          <p:cNvPicPr>
            <a:picLocks noChangeAspect="1"/>
          </p:cNvPicPr>
          <p:nvPr/>
        </p:nvPicPr>
        <p:blipFill>
          <a:blip r:embed="rId10"/>
          <a:stretch>
            <a:fillRect/>
          </a:stretch>
        </p:blipFill>
        <p:spPr>
          <a:xfrm>
            <a:off x="8305800" y="1407426"/>
            <a:ext cx="4965600" cy="3933896"/>
          </a:xfrm>
          <a:prstGeom prst="rect">
            <a:avLst/>
          </a:prstGeom>
        </p:spPr>
      </p:pic>
      <p:pic>
        <p:nvPicPr>
          <p:cNvPr id="23" name="Picture 22">
            <a:extLst>
              <a:ext uri="{FF2B5EF4-FFF2-40B4-BE49-F238E27FC236}">
                <a16:creationId xmlns:a16="http://schemas.microsoft.com/office/drawing/2014/main" id="{865F19A3-5C56-4E51-AD2B-DAC6ACDABFF9}"/>
              </a:ext>
            </a:extLst>
          </p:cNvPr>
          <p:cNvPicPr>
            <a:picLocks noChangeAspect="1"/>
          </p:cNvPicPr>
          <p:nvPr/>
        </p:nvPicPr>
        <p:blipFill>
          <a:blip r:embed="rId11"/>
          <a:stretch>
            <a:fillRect/>
          </a:stretch>
        </p:blipFill>
        <p:spPr>
          <a:xfrm>
            <a:off x="13436600" y="5494880"/>
            <a:ext cx="4576011" cy="1194384"/>
          </a:xfrm>
          <a:prstGeom prst="rect">
            <a:avLst/>
          </a:prstGeom>
        </p:spPr>
      </p:pic>
      <p:pic>
        <p:nvPicPr>
          <p:cNvPr id="25" name="Picture 24">
            <a:extLst>
              <a:ext uri="{FF2B5EF4-FFF2-40B4-BE49-F238E27FC236}">
                <a16:creationId xmlns:a16="http://schemas.microsoft.com/office/drawing/2014/main" id="{0BCDA020-4485-4AAD-BEA6-CE36585E9BF5}"/>
              </a:ext>
            </a:extLst>
          </p:cNvPr>
          <p:cNvPicPr>
            <a:picLocks noChangeAspect="1"/>
          </p:cNvPicPr>
          <p:nvPr/>
        </p:nvPicPr>
        <p:blipFill>
          <a:blip r:embed="rId12"/>
          <a:stretch>
            <a:fillRect/>
          </a:stretch>
        </p:blipFill>
        <p:spPr>
          <a:xfrm>
            <a:off x="13411200" y="1437264"/>
            <a:ext cx="4721010" cy="3933895"/>
          </a:xfrm>
          <a:prstGeom prst="rect">
            <a:avLst/>
          </a:prstGeom>
        </p:spPr>
      </p:pic>
      <p:pic>
        <p:nvPicPr>
          <p:cNvPr id="27" name="Picture 26">
            <a:extLst>
              <a:ext uri="{FF2B5EF4-FFF2-40B4-BE49-F238E27FC236}">
                <a16:creationId xmlns:a16="http://schemas.microsoft.com/office/drawing/2014/main" id="{75EA40F7-FEC8-496E-894E-F8AF010B39AA}"/>
              </a:ext>
            </a:extLst>
          </p:cNvPr>
          <p:cNvPicPr>
            <a:picLocks noChangeAspect="1"/>
          </p:cNvPicPr>
          <p:nvPr/>
        </p:nvPicPr>
        <p:blipFill>
          <a:blip r:embed="rId13"/>
          <a:stretch>
            <a:fillRect/>
          </a:stretch>
        </p:blipFill>
        <p:spPr>
          <a:xfrm>
            <a:off x="8288437" y="5512972"/>
            <a:ext cx="4872774" cy="3805675"/>
          </a:xfrm>
          <a:prstGeom prst="rect">
            <a:avLst/>
          </a:prstGeom>
        </p:spPr>
      </p:pic>
      <p:pic>
        <p:nvPicPr>
          <p:cNvPr id="29" name="Picture 28">
            <a:extLst>
              <a:ext uri="{FF2B5EF4-FFF2-40B4-BE49-F238E27FC236}">
                <a16:creationId xmlns:a16="http://schemas.microsoft.com/office/drawing/2014/main" id="{CF3214C0-D526-4D4F-BE3F-165EC6D4D8EC}"/>
              </a:ext>
            </a:extLst>
          </p:cNvPr>
          <p:cNvPicPr>
            <a:picLocks noChangeAspect="1"/>
          </p:cNvPicPr>
          <p:nvPr/>
        </p:nvPicPr>
        <p:blipFill>
          <a:blip r:embed="rId14"/>
          <a:stretch>
            <a:fillRect/>
          </a:stretch>
        </p:blipFill>
        <p:spPr>
          <a:xfrm>
            <a:off x="4339689" y="5060884"/>
            <a:ext cx="3778444" cy="5226116"/>
          </a:xfrm>
          <a:prstGeom prst="rect">
            <a:avLst/>
          </a:prstGeom>
        </p:spPr>
      </p:pic>
      <p:pic>
        <p:nvPicPr>
          <p:cNvPr id="31" name="Picture 30">
            <a:extLst>
              <a:ext uri="{FF2B5EF4-FFF2-40B4-BE49-F238E27FC236}">
                <a16:creationId xmlns:a16="http://schemas.microsoft.com/office/drawing/2014/main" id="{2EA6CDB1-52DE-4666-8EDF-C2DCE25F87B3}"/>
              </a:ext>
            </a:extLst>
          </p:cNvPr>
          <p:cNvPicPr>
            <a:picLocks noChangeAspect="1"/>
          </p:cNvPicPr>
          <p:nvPr/>
        </p:nvPicPr>
        <p:blipFill>
          <a:blip r:embed="rId15"/>
          <a:stretch>
            <a:fillRect/>
          </a:stretch>
        </p:blipFill>
        <p:spPr>
          <a:xfrm>
            <a:off x="255445" y="3768577"/>
            <a:ext cx="7974155" cy="1206562"/>
          </a:xfrm>
          <a:prstGeom prst="rect">
            <a:avLst/>
          </a:prstGeom>
        </p:spPr>
      </p:pic>
    </p:spTree>
    <p:extLst>
      <p:ext uri="{BB962C8B-B14F-4D97-AF65-F5344CB8AC3E}">
        <p14:creationId xmlns:p14="http://schemas.microsoft.com/office/powerpoint/2010/main" val="119294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Logistic Regression - Tuned</a:t>
            </a:r>
          </a:p>
        </p:txBody>
      </p:sp>
      <p:pic>
        <p:nvPicPr>
          <p:cNvPr id="7" name="Picture 6">
            <a:extLst>
              <a:ext uri="{FF2B5EF4-FFF2-40B4-BE49-F238E27FC236}">
                <a16:creationId xmlns:a16="http://schemas.microsoft.com/office/drawing/2014/main" id="{ACB1068C-BC31-4D09-B2D9-5F4A05D16E7C}"/>
              </a:ext>
            </a:extLst>
          </p:cNvPr>
          <p:cNvPicPr>
            <a:picLocks noChangeAspect="1"/>
          </p:cNvPicPr>
          <p:nvPr/>
        </p:nvPicPr>
        <p:blipFill>
          <a:blip r:embed="rId8"/>
          <a:stretch>
            <a:fillRect/>
          </a:stretch>
        </p:blipFill>
        <p:spPr>
          <a:xfrm>
            <a:off x="154986" y="1708126"/>
            <a:ext cx="11727028" cy="3271616"/>
          </a:xfrm>
          <a:prstGeom prst="rect">
            <a:avLst/>
          </a:prstGeom>
        </p:spPr>
      </p:pic>
      <p:pic>
        <p:nvPicPr>
          <p:cNvPr id="9" name="Picture 8">
            <a:extLst>
              <a:ext uri="{FF2B5EF4-FFF2-40B4-BE49-F238E27FC236}">
                <a16:creationId xmlns:a16="http://schemas.microsoft.com/office/drawing/2014/main" id="{3F5AD2A8-78C7-4E01-993E-3BE5FC2EFEEC}"/>
              </a:ext>
            </a:extLst>
          </p:cNvPr>
          <p:cNvPicPr>
            <a:picLocks noChangeAspect="1"/>
          </p:cNvPicPr>
          <p:nvPr/>
        </p:nvPicPr>
        <p:blipFill>
          <a:blip r:embed="rId9"/>
          <a:stretch>
            <a:fillRect/>
          </a:stretch>
        </p:blipFill>
        <p:spPr>
          <a:xfrm>
            <a:off x="266132" y="5150430"/>
            <a:ext cx="5371436" cy="4793670"/>
          </a:xfrm>
          <a:prstGeom prst="rect">
            <a:avLst/>
          </a:prstGeom>
        </p:spPr>
      </p:pic>
      <p:pic>
        <p:nvPicPr>
          <p:cNvPr id="11" name="Picture 10">
            <a:extLst>
              <a:ext uri="{FF2B5EF4-FFF2-40B4-BE49-F238E27FC236}">
                <a16:creationId xmlns:a16="http://schemas.microsoft.com/office/drawing/2014/main" id="{C7CDC31C-F01C-4452-B892-E0BDB76479D2}"/>
              </a:ext>
            </a:extLst>
          </p:cNvPr>
          <p:cNvPicPr>
            <a:picLocks noChangeAspect="1"/>
          </p:cNvPicPr>
          <p:nvPr/>
        </p:nvPicPr>
        <p:blipFill>
          <a:blip r:embed="rId10"/>
          <a:stretch>
            <a:fillRect/>
          </a:stretch>
        </p:blipFill>
        <p:spPr>
          <a:xfrm>
            <a:off x="11542368" y="5178498"/>
            <a:ext cx="6479500" cy="963456"/>
          </a:xfrm>
          <a:prstGeom prst="rect">
            <a:avLst/>
          </a:prstGeom>
        </p:spPr>
      </p:pic>
      <p:pic>
        <p:nvPicPr>
          <p:cNvPr id="13" name="Picture 12">
            <a:extLst>
              <a:ext uri="{FF2B5EF4-FFF2-40B4-BE49-F238E27FC236}">
                <a16:creationId xmlns:a16="http://schemas.microsoft.com/office/drawing/2014/main" id="{27D8260B-C006-4A8F-9FD0-570AD8A1CB84}"/>
              </a:ext>
            </a:extLst>
          </p:cNvPr>
          <p:cNvPicPr>
            <a:picLocks noChangeAspect="1"/>
          </p:cNvPicPr>
          <p:nvPr/>
        </p:nvPicPr>
        <p:blipFill>
          <a:blip r:embed="rId11"/>
          <a:stretch>
            <a:fillRect/>
          </a:stretch>
        </p:blipFill>
        <p:spPr>
          <a:xfrm>
            <a:off x="5860185" y="5138450"/>
            <a:ext cx="5493615" cy="4793670"/>
          </a:xfrm>
          <a:prstGeom prst="rect">
            <a:avLst/>
          </a:prstGeom>
        </p:spPr>
      </p:pic>
      <p:pic>
        <p:nvPicPr>
          <p:cNvPr id="16" name="Picture 15">
            <a:extLst>
              <a:ext uri="{FF2B5EF4-FFF2-40B4-BE49-F238E27FC236}">
                <a16:creationId xmlns:a16="http://schemas.microsoft.com/office/drawing/2014/main" id="{0DBA3B83-FD99-4BDD-9427-DDD5F899483D}"/>
              </a:ext>
            </a:extLst>
          </p:cNvPr>
          <p:cNvPicPr>
            <a:picLocks noChangeAspect="1"/>
          </p:cNvPicPr>
          <p:nvPr/>
        </p:nvPicPr>
        <p:blipFill>
          <a:blip r:embed="rId12"/>
          <a:stretch>
            <a:fillRect/>
          </a:stretch>
        </p:blipFill>
        <p:spPr>
          <a:xfrm>
            <a:off x="12843337" y="1456977"/>
            <a:ext cx="5143874" cy="3331660"/>
          </a:xfrm>
          <a:prstGeom prst="rect">
            <a:avLst/>
          </a:prstGeom>
        </p:spPr>
      </p:pic>
      <p:sp>
        <p:nvSpPr>
          <p:cNvPr id="19" name="Speech Bubble: Rectangle with Corners Rounded 18">
            <a:extLst>
              <a:ext uri="{FF2B5EF4-FFF2-40B4-BE49-F238E27FC236}">
                <a16:creationId xmlns:a16="http://schemas.microsoft.com/office/drawing/2014/main" id="{759E65BC-DA22-4D35-927F-D4CA80034D50}"/>
              </a:ext>
            </a:extLst>
          </p:cNvPr>
          <p:cNvSpPr/>
          <p:nvPr/>
        </p:nvSpPr>
        <p:spPr>
          <a:xfrm>
            <a:off x="12493597" y="6822439"/>
            <a:ext cx="5493614" cy="3350262"/>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18">
            <a:extLst>
              <a:ext uri="{FF2B5EF4-FFF2-40B4-BE49-F238E27FC236}">
                <a16:creationId xmlns:a16="http://schemas.microsoft.com/office/drawing/2014/main" id="{40EE1DAB-A71B-405B-96EF-8CFF7DDFCB03}"/>
              </a:ext>
            </a:extLst>
          </p:cNvPr>
          <p:cNvSpPr txBox="1"/>
          <p:nvPr/>
        </p:nvSpPr>
        <p:spPr>
          <a:xfrm>
            <a:off x="12686102" y="7062668"/>
            <a:ext cx="5108603" cy="2940613"/>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For Logistic Regression GridSearchCV is used to determine the best model while applying different values of L1 or L2 regularization to turn the impact of non-meaningful feature to zero (L1) or to simplify the model by relativizing strong patterns that are picked up during training (L2)</a:t>
            </a:r>
          </a:p>
        </p:txBody>
      </p:sp>
      <p:pic>
        <p:nvPicPr>
          <p:cNvPr id="18" name="Picture 17">
            <a:extLst>
              <a:ext uri="{FF2B5EF4-FFF2-40B4-BE49-F238E27FC236}">
                <a16:creationId xmlns:a16="http://schemas.microsoft.com/office/drawing/2014/main" id="{693D548B-EA9A-4F87-8C47-6633AE01E3CA}"/>
              </a:ext>
            </a:extLst>
          </p:cNvPr>
          <p:cNvPicPr>
            <a:picLocks noChangeAspect="1"/>
          </p:cNvPicPr>
          <p:nvPr/>
        </p:nvPicPr>
        <p:blipFill>
          <a:blip r:embed="rId13"/>
          <a:stretch>
            <a:fillRect/>
          </a:stretch>
        </p:blipFill>
        <p:spPr>
          <a:xfrm>
            <a:off x="183357" y="4093752"/>
            <a:ext cx="11727028" cy="963456"/>
          </a:xfrm>
          <a:prstGeom prst="rect">
            <a:avLst/>
          </a:prstGeom>
        </p:spPr>
      </p:pic>
    </p:spTree>
    <p:extLst>
      <p:ext uri="{BB962C8B-B14F-4D97-AF65-F5344CB8AC3E}">
        <p14:creationId xmlns:p14="http://schemas.microsoft.com/office/powerpoint/2010/main" val="3237829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Random Forest Classifier</a:t>
            </a:r>
          </a:p>
        </p:txBody>
      </p:sp>
      <p:sp>
        <p:nvSpPr>
          <p:cNvPr id="9" name="Speech Bubble: Rectangle with Corners Rounded 8">
            <a:extLst>
              <a:ext uri="{FF2B5EF4-FFF2-40B4-BE49-F238E27FC236}">
                <a16:creationId xmlns:a16="http://schemas.microsoft.com/office/drawing/2014/main" id="{44A3CD5A-EC33-4620-B044-76494EA68B7A}"/>
              </a:ext>
            </a:extLst>
          </p:cNvPr>
          <p:cNvSpPr/>
          <p:nvPr/>
        </p:nvSpPr>
        <p:spPr>
          <a:xfrm>
            <a:off x="13436599" y="7324147"/>
            <a:ext cx="4550611" cy="2848553"/>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18">
            <a:extLst>
              <a:ext uri="{FF2B5EF4-FFF2-40B4-BE49-F238E27FC236}">
                <a16:creationId xmlns:a16="http://schemas.microsoft.com/office/drawing/2014/main" id="{702EA583-E6B9-42BC-AD5C-3D91130A6A6A}"/>
              </a:ext>
            </a:extLst>
          </p:cNvPr>
          <p:cNvSpPr txBox="1"/>
          <p:nvPr/>
        </p:nvSpPr>
        <p:spPr>
          <a:xfrm>
            <a:off x="13550249" y="7474090"/>
            <a:ext cx="4280551" cy="2568717"/>
          </a:xfrm>
          <a:prstGeom prst="rect">
            <a:avLst/>
          </a:prstGeom>
        </p:spPr>
        <p:txBody>
          <a:bodyPr wrap="square" lIns="0" tIns="0" rIns="0" bIns="0" rtlCol="0" anchor="t">
            <a:spAutoFit/>
          </a:bodyPr>
          <a:lstStyle/>
          <a:p>
            <a:pPr marL="0" lvl="0" indent="0" algn="just">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Random Forest is a classifier that contains a number of decision trees on various subsets of the given dataset and takes the average to improve the predictive accuracy of that dataset</a:t>
            </a:r>
          </a:p>
        </p:txBody>
      </p:sp>
      <p:pic>
        <p:nvPicPr>
          <p:cNvPr id="11" name="Picture 10">
            <a:extLst>
              <a:ext uri="{FF2B5EF4-FFF2-40B4-BE49-F238E27FC236}">
                <a16:creationId xmlns:a16="http://schemas.microsoft.com/office/drawing/2014/main" id="{3BB4995E-840B-4844-8725-21C8587B257F}"/>
              </a:ext>
            </a:extLst>
          </p:cNvPr>
          <p:cNvPicPr>
            <a:picLocks noChangeAspect="1"/>
          </p:cNvPicPr>
          <p:nvPr/>
        </p:nvPicPr>
        <p:blipFill>
          <a:blip r:embed="rId8"/>
          <a:stretch>
            <a:fillRect/>
          </a:stretch>
        </p:blipFill>
        <p:spPr>
          <a:xfrm>
            <a:off x="228600" y="1701799"/>
            <a:ext cx="7696200" cy="3856967"/>
          </a:xfrm>
          <a:prstGeom prst="rect">
            <a:avLst/>
          </a:prstGeom>
        </p:spPr>
      </p:pic>
      <p:pic>
        <p:nvPicPr>
          <p:cNvPr id="12" name="Picture 11">
            <a:extLst>
              <a:ext uri="{FF2B5EF4-FFF2-40B4-BE49-F238E27FC236}">
                <a16:creationId xmlns:a16="http://schemas.microsoft.com/office/drawing/2014/main" id="{E28A4BA4-564C-4026-94EA-9F6C843AA712}"/>
              </a:ext>
            </a:extLst>
          </p:cNvPr>
          <p:cNvPicPr>
            <a:picLocks noChangeAspect="1"/>
          </p:cNvPicPr>
          <p:nvPr/>
        </p:nvPicPr>
        <p:blipFill>
          <a:blip r:embed="rId9"/>
          <a:stretch>
            <a:fillRect/>
          </a:stretch>
        </p:blipFill>
        <p:spPr>
          <a:xfrm>
            <a:off x="300790" y="5700804"/>
            <a:ext cx="5497070" cy="4207477"/>
          </a:xfrm>
          <a:prstGeom prst="rect">
            <a:avLst/>
          </a:prstGeom>
        </p:spPr>
      </p:pic>
      <p:pic>
        <p:nvPicPr>
          <p:cNvPr id="13" name="Picture 12">
            <a:extLst>
              <a:ext uri="{FF2B5EF4-FFF2-40B4-BE49-F238E27FC236}">
                <a16:creationId xmlns:a16="http://schemas.microsoft.com/office/drawing/2014/main" id="{E2A02DDF-F003-4486-9F92-0CF39CEB13B2}"/>
              </a:ext>
            </a:extLst>
          </p:cNvPr>
          <p:cNvPicPr>
            <a:picLocks noChangeAspect="1"/>
          </p:cNvPicPr>
          <p:nvPr/>
        </p:nvPicPr>
        <p:blipFill>
          <a:blip r:embed="rId10"/>
          <a:stretch>
            <a:fillRect/>
          </a:stretch>
        </p:blipFill>
        <p:spPr>
          <a:xfrm>
            <a:off x="6012541" y="5905500"/>
            <a:ext cx="6401954" cy="790365"/>
          </a:xfrm>
          <a:prstGeom prst="rect">
            <a:avLst/>
          </a:prstGeom>
        </p:spPr>
      </p:pic>
      <p:pic>
        <p:nvPicPr>
          <p:cNvPr id="15" name="Picture 14">
            <a:extLst>
              <a:ext uri="{FF2B5EF4-FFF2-40B4-BE49-F238E27FC236}">
                <a16:creationId xmlns:a16="http://schemas.microsoft.com/office/drawing/2014/main" id="{9F8A0901-EE49-4625-B093-8F15FDB1AF65}"/>
              </a:ext>
            </a:extLst>
          </p:cNvPr>
          <p:cNvPicPr>
            <a:picLocks noChangeAspect="1"/>
          </p:cNvPicPr>
          <p:nvPr/>
        </p:nvPicPr>
        <p:blipFill>
          <a:blip r:embed="rId11"/>
          <a:stretch>
            <a:fillRect/>
          </a:stretch>
        </p:blipFill>
        <p:spPr>
          <a:xfrm>
            <a:off x="8021766" y="1730822"/>
            <a:ext cx="5008434" cy="3986304"/>
          </a:xfrm>
          <a:prstGeom prst="rect">
            <a:avLst/>
          </a:prstGeom>
        </p:spPr>
      </p:pic>
      <p:pic>
        <p:nvPicPr>
          <p:cNvPr id="16" name="Picture 15">
            <a:extLst>
              <a:ext uri="{FF2B5EF4-FFF2-40B4-BE49-F238E27FC236}">
                <a16:creationId xmlns:a16="http://schemas.microsoft.com/office/drawing/2014/main" id="{415CDCAE-0DD9-4DB5-9C3D-60851F0E6251}"/>
              </a:ext>
            </a:extLst>
          </p:cNvPr>
          <p:cNvPicPr>
            <a:picLocks noChangeAspect="1"/>
          </p:cNvPicPr>
          <p:nvPr/>
        </p:nvPicPr>
        <p:blipFill>
          <a:blip r:embed="rId12"/>
          <a:stretch>
            <a:fillRect/>
          </a:stretch>
        </p:blipFill>
        <p:spPr>
          <a:xfrm>
            <a:off x="13182600" y="1714500"/>
            <a:ext cx="5079127" cy="4002626"/>
          </a:xfrm>
          <a:prstGeom prst="rect">
            <a:avLst/>
          </a:prstGeom>
        </p:spPr>
      </p:pic>
      <p:sp>
        <p:nvSpPr>
          <p:cNvPr id="17" name="Speech Bubble: Rectangle with Corners Rounded 16">
            <a:extLst>
              <a:ext uri="{FF2B5EF4-FFF2-40B4-BE49-F238E27FC236}">
                <a16:creationId xmlns:a16="http://schemas.microsoft.com/office/drawing/2014/main" id="{69B688C5-D4C9-43F7-A630-32ED9084C967}"/>
              </a:ext>
            </a:extLst>
          </p:cNvPr>
          <p:cNvSpPr/>
          <p:nvPr/>
        </p:nvSpPr>
        <p:spPr>
          <a:xfrm>
            <a:off x="6661403" y="7077949"/>
            <a:ext cx="6427353" cy="3028804"/>
          </a:xfrm>
          <a:prstGeom prst="wedgeRoundRectCallout">
            <a:avLst>
              <a:gd name="adj1" fmla="val -20660"/>
              <a:gd name="adj2" fmla="val -61548"/>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8">
            <a:extLst>
              <a:ext uri="{FF2B5EF4-FFF2-40B4-BE49-F238E27FC236}">
                <a16:creationId xmlns:a16="http://schemas.microsoft.com/office/drawing/2014/main" id="{F94A3BAB-0F8A-4F46-B8FD-109090FD084C}"/>
              </a:ext>
            </a:extLst>
          </p:cNvPr>
          <p:cNvSpPr txBox="1"/>
          <p:nvPr/>
        </p:nvSpPr>
        <p:spPr>
          <a:xfrm>
            <a:off x="6929413" y="7124700"/>
            <a:ext cx="6024587" cy="2940613"/>
          </a:xfrm>
          <a:prstGeom prst="rect">
            <a:avLst/>
          </a:prstGeom>
        </p:spPr>
        <p:txBody>
          <a:bodyPr wrap="square" lIns="0" tIns="0" rIns="0" bIns="0" rtlCol="0" anchor="t">
            <a:spAutoFit/>
          </a:bodyPr>
          <a:lstStyle/>
          <a:p>
            <a:pPr marL="0" lvl="0" indent="0" algn="just">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Random Forest is a popular machine learning algorithm that belongs to the supervised learning technique. It can be used for both Classification and Regression problems in ML. It is based on the concept of ensemble learning, which is a process of combining multiple classifiers to solve a complex problem and to improve the performance of the model</a:t>
            </a:r>
          </a:p>
        </p:txBody>
      </p:sp>
      <p:pic>
        <p:nvPicPr>
          <p:cNvPr id="7" name="Picture 6">
            <a:extLst>
              <a:ext uri="{FF2B5EF4-FFF2-40B4-BE49-F238E27FC236}">
                <a16:creationId xmlns:a16="http://schemas.microsoft.com/office/drawing/2014/main" id="{F03B54D3-746A-4E06-8382-8C8E5F295DBB}"/>
              </a:ext>
            </a:extLst>
          </p:cNvPr>
          <p:cNvPicPr>
            <a:picLocks noChangeAspect="1"/>
          </p:cNvPicPr>
          <p:nvPr/>
        </p:nvPicPr>
        <p:blipFill>
          <a:blip r:embed="rId13"/>
          <a:stretch>
            <a:fillRect/>
          </a:stretch>
        </p:blipFill>
        <p:spPr>
          <a:xfrm>
            <a:off x="288357" y="4417945"/>
            <a:ext cx="7581010" cy="1059573"/>
          </a:xfrm>
          <a:prstGeom prst="rect">
            <a:avLst/>
          </a:prstGeom>
        </p:spPr>
      </p:pic>
    </p:spTree>
    <p:extLst>
      <p:ext uri="{BB962C8B-B14F-4D97-AF65-F5344CB8AC3E}">
        <p14:creationId xmlns:p14="http://schemas.microsoft.com/office/powerpoint/2010/main" val="304976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807705" y="252474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9" name="TextBox 14">
            <a:extLst>
              <a:ext uri="{FF2B5EF4-FFF2-40B4-BE49-F238E27FC236}">
                <a16:creationId xmlns:a16="http://schemas.microsoft.com/office/drawing/2014/main" id="{6E22A010-FBD1-47DB-B8AC-7BD8F9A780FE}"/>
              </a:ext>
            </a:extLst>
          </p:cNvPr>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Random Forest Classifier- Tuned</a:t>
            </a:r>
          </a:p>
        </p:txBody>
      </p:sp>
      <p:pic>
        <p:nvPicPr>
          <p:cNvPr id="7" name="Picture 6">
            <a:extLst>
              <a:ext uri="{FF2B5EF4-FFF2-40B4-BE49-F238E27FC236}">
                <a16:creationId xmlns:a16="http://schemas.microsoft.com/office/drawing/2014/main" id="{AEB56B17-0475-4D60-BF60-F2231F9056DC}"/>
              </a:ext>
            </a:extLst>
          </p:cNvPr>
          <p:cNvPicPr>
            <a:picLocks noChangeAspect="1"/>
          </p:cNvPicPr>
          <p:nvPr/>
        </p:nvPicPr>
        <p:blipFill>
          <a:blip r:embed="rId8"/>
          <a:stretch>
            <a:fillRect/>
          </a:stretch>
        </p:blipFill>
        <p:spPr>
          <a:xfrm>
            <a:off x="228600" y="1707958"/>
            <a:ext cx="7664844" cy="3778640"/>
          </a:xfrm>
          <a:prstGeom prst="rect">
            <a:avLst/>
          </a:prstGeom>
        </p:spPr>
      </p:pic>
      <p:sp>
        <p:nvSpPr>
          <p:cNvPr id="12" name="Speech Bubble: Rectangle with Corners Rounded 11">
            <a:extLst>
              <a:ext uri="{FF2B5EF4-FFF2-40B4-BE49-F238E27FC236}">
                <a16:creationId xmlns:a16="http://schemas.microsoft.com/office/drawing/2014/main" id="{D8F7FDB9-1F25-49F3-B6B2-E6AE5B5A39F1}"/>
              </a:ext>
            </a:extLst>
          </p:cNvPr>
          <p:cNvSpPr/>
          <p:nvPr/>
        </p:nvSpPr>
        <p:spPr>
          <a:xfrm>
            <a:off x="13436599" y="7324147"/>
            <a:ext cx="4550611" cy="2848553"/>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8">
            <a:extLst>
              <a:ext uri="{FF2B5EF4-FFF2-40B4-BE49-F238E27FC236}">
                <a16:creationId xmlns:a16="http://schemas.microsoft.com/office/drawing/2014/main" id="{587358AE-8BE0-4157-901B-C72E64CC96E1}"/>
              </a:ext>
            </a:extLst>
          </p:cNvPr>
          <p:cNvSpPr txBox="1"/>
          <p:nvPr/>
        </p:nvSpPr>
        <p:spPr>
          <a:xfrm>
            <a:off x="13596075" y="7522121"/>
            <a:ext cx="4587356" cy="2196820"/>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For the Random Forest model </a:t>
            </a:r>
            <a:r>
              <a:rPr lang="en-US" sz="2000" spc="120" dirty="0" err="1">
                <a:solidFill>
                  <a:srgbClr val="62441B"/>
                </a:solidFill>
                <a:latin typeface="Arial" panose="020B0604020202020204" pitchFamily="34" charset="0"/>
                <a:ea typeface="Nirmala UI" panose="020B0502040204020203" pitchFamily="34" charset="0"/>
                <a:cs typeface="Arial" panose="020B0604020202020204" pitchFamily="34" charset="0"/>
              </a:rPr>
              <a:t>RandomizedSearchCV</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 is used to optimize for several hyperparameters including </a:t>
            </a:r>
            <a:r>
              <a:rPr lang="en-US" sz="2000" spc="120" dirty="0" err="1">
                <a:solidFill>
                  <a:srgbClr val="62441B"/>
                </a:solidFill>
                <a:latin typeface="Arial" panose="020B0604020202020204" pitchFamily="34" charset="0"/>
                <a:ea typeface="Nirmala UI" panose="020B0502040204020203" pitchFamily="34" charset="0"/>
                <a:cs typeface="Arial" panose="020B0604020202020204" pitchFamily="34" charset="0"/>
              </a:rPr>
              <a:t>n_estimators</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 </a:t>
            </a:r>
            <a:r>
              <a:rPr lang="en-US" sz="2000" spc="120" dirty="0" err="1">
                <a:solidFill>
                  <a:srgbClr val="62441B"/>
                </a:solidFill>
                <a:latin typeface="Arial" panose="020B0604020202020204" pitchFamily="34" charset="0"/>
                <a:ea typeface="Nirmala UI" panose="020B0502040204020203" pitchFamily="34" charset="0"/>
                <a:cs typeface="Arial" panose="020B0604020202020204" pitchFamily="34" charset="0"/>
              </a:rPr>
              <a:t>max_features</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 max_depth, criterion and bootstrap.</a:t>
            </a:r>
          </a:p>
        </p:txBody>
      </p:sp>
      <p:pic>
        <p:nvPicPr>
          <p:cNvPr id="10" name="Picture 9">
            <a:extLst>
              <a:ext uri="{FF2B5EF4-FFF2-40B4-BE49-F238E27FC236}">
                <a16:creationId xmlns:a16="http://schemas.microsoft.com/office/drawing/2014/main" id="{3DFD78F1-47E5-4F29-B3B1-DF68F2F99C14}"/>
              </a:ext>
            </a:extLst>
          </p:cNvPr>
          <p:cNvPicPr>
            <a:picLocks noChangeAspect="1"/>
          </p:cNvPicPr>
          <p:nvPr/>
        </p:nvPicPr>
        <p:blipFill>
          <a:blip r:embed="rId9"/>
          <a:stretch>
            <a:fillRect/>
          </a:stretch>
        </p:blipFill>
        <p:spPr>
          <a:xfrm>
            <a:off x="300790" y="5630439"/>
            <a:ext cx="5617015" cy="4519324"/>
          </a:xfrm>
          <a:prstGeom prst="rect">
            <a:avLst/>
          </a:prstGeom>
        </p:spPr>
      </p:pic>
      <p:pic>
        <p:nvPicPr>
          <p:cNvPr id="15" name="Picture 14">
            <a:extLst>
              <a:ext uri="{FF2B5EF4-FFF2-40B4-BE49-F238E27FC236}">
                <a16:creationId xmlns:a16="http://schemas.microsoft.com/office/drawing/2014/main" id="{7654BE4C-A7D8-4666-A197-430D3ADB71A3}"/>
              </a:ext>
            </a:extLst>
          </p:cNvPr>
          <p:cNvPicPr>
            <a:picLocks noChangeAspect="1"/>
          </p:cNvPicPr>
          <p:nvPr/>
        </p:nvPicPr>
        <p:blipFill>
          <a:blip r:embed="rId10"/>
          <a:stretch>
            <a:fillRect/>
          </a:stretch>
        </p:blipFill>
        <p:spPr>
          <a:xfrm>
            <a:off x="6553200" y="5912020"/>
            <a:ext cx="7361442" cy="796216"/>
          </a:xfrm>
          <a:prstGeom prst="rect">
            <a:avLst/>
          </a:prstGeom>
        </p:spPr>
      </p:pic>
      <p:pic>
        <p:nvPicPr>
          <p:cNvPr id="17" name="Picture 16">
            <a:extLst>
              <a:ext uri="{FF2B5EF4-FFF2-40B4-BE49-F238E27FC236}">
                <a16:creationId xmlns:a16="http://schemas.microsoft.com/office/drawing/2014/main" id="{023B1B1C-19DE-48C4-B2EC-F3D35FE1FC5C}"/>
              </a:ext>
            </a:extLst>
          </p:cNvPr>
          <p:cNvPicPr>
            <a:picLocks noChangeAspect="1"/>
          </p:cNvPicPr>
          <p:nvPr/>
        </p:nvPicPr>
        <p:blipFill>
          <a:blip r:embed="rId11"/>
          <a:stretch>
            <a:fillRect/>
          </a:stretch>
        </p:blipFill>
        <p:spPr>
          <a:xfrm>
            <a:off x="8054281" y="1712326"/>
            <a:ext cx="5308895" cy="4084558"/>
          </a:xfrm>
          <a:prstGeom prst="rect">
            <a:avLst/>
          </a:prstGeom>
        </p:spPr>
      </p:pic>
      <p:pic>
        <p:nvPicPr>
          <p:cNvPr id="19" name="Picture 18">
            <a:extLst>
              <a:ext uri="{FF2B5EF4-FFF2-40B4-BE49-F238E27FC236}">
                <a16:creationId xmlns:a16="http://schemas.microsoft.com/office/drawing/2014/main" id="{64A439E0-CFBE-4D61-8744-BA8A556A7A02}"/>
              </a:ext>
            </a:extLst>
          </p:cNvPr>
          <p:cNvPicPr>
            <a:picLocks noChangeAspect="1"/>
          </p:cNvPicPr>
          <p:nvPr/>
        </p:nvPicPr>
        <p:blipFill>
          <a:blip r:embed="rId12"/>
          <a:stretch>
            <a:fillRect/>
          </a:stretch>
        </p:blipFill>
        <p:spPr>
          <a:xfrm>
            <a:off x="13487400" y="1749258"/>
            <a:ext cx="4889452" cy="4084557"/>
          </a:xfrm>
          <a:prstGeom prst="rect">
            <a:avLst/>
          </a:prstGeom>
        </p:spPr>
      </p:pic>
      <p:pic>
        <p:nvPicPr>
          <p:cNvPr id="23" name="Picture 22">
            <a:extLst>
              <a:ext uri="{FF2B5EF4-FFF2-40B4-BE49-F238E27FC236}">
                <a16:creationId xmlns:a16="http://schemas.microsoft.com/office/drawing/2014/main" id="{55FE6E99-08FA-468F-824D-5351EDB6DE33}"/>
              </a:ext>
            </a:extLst>
          </p:cNvPr>
          <p:cNvPicPr>
            <a:picLocks noChangeAspect="1"/>
          </p:cNvPicPr>
          <p:nvPr/>
        </p:nvPicPr>
        <p:blipFill>
          <a:blip r:embed="rId13"/>
          <a:stretch>
            <a:fillRect/>
          </a:stretch>
        </p:blipFill>
        <p:spPr>
          <a:xfrm>
            <a:off x="264503" y="4514532"/>
            <a:ext cx="7602637" cy="971600"/>
          </a:xfrm>
          <a:prstGeom prst="rect">
            <a:avLst/>
          </a:prstGeom>
        </p:spPr>
      </p:pic>
    </p:spTree>
    <p:extLst>
      <p:ext uri="{BB962C8B-B14F-4D97-AF65-F5344CB8AC3E}">
        <p14:creationId xmlns:p14="http://schemas.microsoft.com/office/powerpoint/2010/main" val="3556121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Support Vector Machine</a:t>
            </a:r>
          </a:p>
        </p:txBody>
      </p:sp>
      <p:sp>
        <p:nvSpPr>
          <p:cNvPr id="9" name="Speech Bubble: Rectangle with Corners Rounded 8">
            <a:extLst>
              <a:ext uri="{FF2B5EF4-FFF2-40B4-BE49-F238E27FC236}">
                <a16:creationId xmlns:a16="http://schemas.microsoft.com/office/drawing/2014/main" id="{AD1C1C69-9590-46EF-9595-065AFB8127AB}"/>
              </a:ext>
            </a:extLst>
          </p:cNvPr>
          <p:cNvSpPr/>
          <p:nvPr/>
        </p:nvSpPr>
        <p:spPr>
          <a:xfrm>
            <a:off x="13284823" y="6669866"/>
            <a:ext cx="5003176" cy="3429001"/>
          </a:xfrm>
          <a:prstGeom prst="wedgeRoundRectCallout">
            <a:avLst>
              <a:gd name="adj1" fmla="val -20337"/>
              <a:gd name="adj2" fmla="val -60346"/>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18">
            <a:extLst>
              <a:ext uri="{FF2B5EF4-FFF2-40B4-BE49-F238E27FC236}">
                <a16:creationId xmlns:a16="http://schemas.microsoft.com/office/drawing/2014/main" id="{B9AA88F5-B78A-4D6D-A0A5-E2518769219F}"/>
              </a:ext>
            </a:extLst>
          </p:cNvPr>
          <p:cNvSpPr txBox="1"/>
          <p:nvPr/>
        </p:nvSpPr>
        <p:spPr>
          <a:xfrm>
            <a:off x="13418226" y="6977663"/>
            <a:ext cx="4587356" cy="2940613"/>
          </a:xfrm>
          <a:prstGeom prst="rect">
            <a:avLst/>
          </a:prstGeom>
        </p:spPr>
        <p:txBody>
          <a:bodyPr wrap="square" lIns="0" tIns="0" rIns="0" bIns="0" rtlCol="0" anchor="t">
            <a:spAutoFit/>
          </a:bodyPr>
          <a:lstStyle/>
          <a:p>
            <a:pPr marL="0" lvl="0" indent="0" algn="just">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The goal of the SVM algorithm is to create the best line or decision boundary that can segregate n-dimensional space into classes so that we can easily put the new data point in the correct category in the future. This best decision boundary is called a hyperplane</a:t>
            </a:r>
          </a:p>
        </p:txBody>
      </p:sp>
      <p:pic>
        <p:nvPicPr>
          <p:cNvPr id="22" name="Picture 21">
            <a:extLst>
              <a:ext uri="{FF2B5EF4-FFF2-40B4-BE49-F238E27FC236}">
                <a16:creationId xmlns:a16="http://schemas.microsoft.com/office/drawing/2014/main" id="{D6BA2D8A-636B-4940-8834-5101CF5491A4}"/>
              </a:ext>
            </a:extLst>
          </p:cNvPr>
          <p:cNvPicPr>
            <a:picLocks noChangeAspect="1"/>
          </p:cNvPicPr>
          <p:nvPr/>
        </p:nvPicPr>
        <p:blipFill>
          <a:blip r:embed="rId8"/>
          <a:stretch>
            <a:fillRect/>
          </a:stretch>
        </p:blipFill>
        <p:spPr>
          <a:xfrm>
            <a:off x="206446" y="1680757"/>
            <a:ext cx="7718354" cy="3800130"/>
          </a:xfrm>
          <a:prstGeom prst="rect">
            <a:avLst/>
          </a:prstGeom>
        </p:spPr>
      </p:pic>
      <p:pic>
        <p:nvPicPr>
          <p:cNvPr id="24" name="Picture 23">
            <a:extLst>
              <a:ext uri="{FF2B5EF4-FFF2-40B4-BE49-F238E27FC236}">
                <a16:creationId xmlns:a16="http://schemas.microsoft.com/office/drawing/2014/main" id="{EAD51773-C9F7-483C-AAC6-09A665768ADE}"/>
              </a:ext>
            </a:extLst>
          </p:cNvPr>
          <p:cNvPicPr>
            <a:picLocks noChangeAspect="1"/>
          </p:cNvPicPr>
          <p:nvPr/>
        </p:nvPicPr>
        <p:blipFill>
          <a:blip r:embed="rId9"/>
          <a:stretch>
            <a:fillRect/>
          </a:stretch>
        </p:blipFill>
        <p:spPr>
          <a:xfrm>
            <a:off x="250370" y="5761174"/>
            <a:ext cx="5388429" cy="4187945"/>
          </a:xfrm>
          <a:prstGeom prst="rect">
            <a:avLst/>
          </a:prstGeom>
        </p:spPr>
      </p:pic>
      <p:pic>
        <p:nvPicPr>
          <p:cNvPr id="26" name="Picture 25">
            <a:extLst>
              <a:ext uri="{FF2B5EF4-FFF2-40B4-BE49-F238E27FC236}">
                <a16:creationId xmlns:a16="http://schemas.microsoft.com/office/drawing/2014/main" id="{5E4A1E1F-E9E1-41C7-A962-152703D38758}"/>
              </a:ext>
            </a:extLst>
          </p:cNvPr>
          <p:cNvPicPr>
            <a:picLocks noChangeAspect="1"/>
          </p:cNvPicPr>
          <p:nvPr/>
        </p:nvPicPr>
        <p:blipFill>
          <a:blip r:embed="rId10"/>
          <a:stretch>
            <a:fillRect/>
          </a:stretch>
        </p:blipFill>
        <p:spPr>
          <a:xfrm>
            <a:off x="5889169" y="5930703"/>
            <a:ext cx="6760034" cy="812501"/>
          </a:xfrm>
          <a:prstGeom prst="rect">
            <a:avLst/>
          </a:prstGeom>
        </p:spPr>
      </p:pic>
      <p:pic>
        <p:nvPicPr>
          <p:cNvPr id="28" name="Picture 27">
            <a:extLst>
              <a:ext uri="{FF2B5EF4-FFF2-40B4-BE49-F238E27FC236}">
                <a16:creationId xmlns:a16="http://schemas.microsoft.com/office/drawing/2014/main" id="{0762031E-6307-44B7-8003-9113B271D681}"/>
              </a:ext>
            </a:extLst>
          </p:cNvPr>
          <p:cNvPicPr>
            <a:picLocks noChangeAspect="1"/>
          </p:cNvPicPr>
          <p:nvPr/>
        </p:nvPicPr>
        <p:blipFill>
          <a:blip r:embed="rId11"/>
          <a:stretch>
            <a:fillRect/>
          </a:stretch>
        </p:blipFill>
        <p:spPr>
          <a:xfrm>
            <a:off x="8062752" y="1686182"/>
            <a:ext cx="4920834" cy="4074991"/>
          </a:xfrm>
          <a:prstGeom prst="rect">
            <a:avLst/>
          </a:prstGeom>
        </p:spPr>
      </p:pic>
      <p:pic>
        <p:nvPicPr>
          <p:cNvPr id="30" name="Picture 29">
            <a:extLst>
              <a:ext uri="{FF2B5EF4-FFF2-40B4-BE49-F238E27FC236}">
                <a16:creationId xmlns:a16="http://schemas.microsoft.com/office/drawing/2014/main" id="{CCCE7859-5A01-4E23-9CE6-89DACC154AF9}"/>
              </a:ext>
            </a:extLst>
          </p:cNvPr>
          <p:cNvPicPr>
            <a:picLocks noChangeAspect="1"/>
          </p:cNvPicPr>
          <p:nvPr/>
        </p:nvPicPr>
        <p:blipFill>
          <a:blip r:embed="rId12"/>
          <a:stretch>
            <a:fillRect/>
          </a:stretch>
        </p:blipFill>
        <p:spPr>
          <a:xfrm>
            <a:off x="13263052" y="1718838"/>
            <a:ext cx="5024947" cy="4042335"/>
          </a:xfrm>
          <a:prstGeom prst="rect">
            <a:avLst/>
          </a:prstGeom>
        </p:spPr>
      </p:pic>
      <p:pic>
        <p:nvPicPr>
          <p:cNvPr id="32" name="Picture 31">
            <a:extLst>
              <a:ext uri="{FF2B5EF4-FFF2-40B4-BE49-F238E27FC236}">
                <a16:creationId xmlns:a16="http://schemas.microsoft.com/office/drawing/2014/main" id="{777B95D9-4C15-4749-B6C2-5B3B873DB35F}"/>
              </a:ext>
            </a:extLst>
          </p:cNvPr>
          <p:cNvPicPr>
            <a:picLocks noChangeAspect="1"/>
          </p:cNvPicPr>
          <p:nvPr/>
        </p:nvPicPr>
        <p:blipFill>
          <a:blip r:embed="rId13"/>
          <a:stretch>
            <a:fillRect/>
          </a:stretch>
        </p:blipFill>
        <p:spPr>
          <a:xfrm>
            <a:off x="242731" y="4392509"/>
            <a:ext cx="7682069" cy="1145380"/>
          </a:xfrm>
          <a:prstGeom prst="rect">
            <a:avLst/>
          </a:prstGeom>
        </p:spPr>
      </p:pic>
    </p:spTree>
    <p:extLst>
      <p:ext uri="{BB962C8B-B14F-4D97-AF65-F5344CB8AC3E}">
        <p14:creationId xmlns:p14="http://schemas.microsoft.com/office/powerpoint/2010/main" val="129401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0" name="TextBox 14">
            <a:extLst>
              <a:ext uri="{FF2B5EF4-FFF2-40B4-BE49-F238E27FC236}">
                <a16:creationId xmlns:a16="http://schemas.microsoft.com/office/drawing/2014/main" id="{ABB97E34-11D2-4C7B-87E1-3D595CDA9BC5}"/>
              </a:ext>
            </a:extLst>
          </p:cNvPr>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Support Vector Machine - Tuned</a:t>
            </a:r>
          </a:p>
        </p:txBody>
      </p:sp>
      <p:sp>
        <p:nvSpPr>
          <p:cNvPr id="11" name="Speech Bubble: Rectangle with Corners Rounded 10">
            <a:extLst>
              <a:ext uri="{FF2B5EF4-FFF2-40B4-BE49-F238E27FC236}">
                <a16:creationId xmlns:a16="http://schemas.microsoft.com/office/drawing/2014/main" id="{EC51D822-4105-4373-9941-D4FF3DCFC390}"/>
              </a:ext>
            </a:extLst>
          </p:cNvPr>
          <p:cNvSpPr/>
          <p:nvPr/>
        </p:nvSpPr>
        <p:spPr>
          <a:xfrm>
            <a:off x="13436599" y="7324147"/>
            <a:ext cx="4550611" cy="2848553"/>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8">
            <a:extLst>
              <a:ext uri="{FF2B5EF4-FFF2-40B4-BE49-F238E27FC236}">
                <a16:creationId xmlns:a16="http://schemas.microsoft.com/office/drawing/2014/main" id="{E6022DB5-ACF0-4E7F-ABE3-D57591CFA429}"/>
              </a:ext>
            </a:extLst>
          </p:cNvPr>
          <p:cNvSpPr txBox="1"/>
          <p:nvPr/>
        </p:nvSpPr>
        <p:spPr>
          <a:xfrm>
            <a:off x="13478027" y="7830055"/>
            <a:ext cx="4587356" cy="145302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For SVM GridSearchCV is used to determine the C value for the optimal margin around the support vector</a:t>
            </a:r>
          </a:p>
        </p:txBody>
      </p:sp>
      <p:pic>
        <p:nvPicPr>
          <p:cNvPr id="7" name="Picture 6">
            <a:extLst>
              <a:ext uri="{FF2B5EF4-FFF2-40B4-BE49-F238E27FC236}">
                <a16:creationId xmlns:a16="http://schemas.microsoft.com/office/drawing/2014/main" id="{B63F0E53-F923-4ADA-96E7-EA7E0163A274}"/>
              </a:ext>
            </a:extLst>
          </p:cNvPr>
          <p:cNvPicPr>
            <a:picLocks noChangeAspect="1"/>
          </p:cNvPicPr>
          <p:nvPr/>
        </p:nvPicPr>
        <p:blipFill>
          <a:blip r:embed="rId8"/>
          <a:stretch>
            <a:fillRect/>
          </a:stretch>
        </p:blipFill>
        <p:spPr>
          <a:xfrm>
            <a:off x="228600" y="1714499"/>
            <a:ext cx="7309959" cy="3854264"/>
          </a:xfrm>
          <a:prstGeom prst="rect">
            <a:avLst/>
          </a:prstGeom>
        </p:spPr>
      </p:pic>
      <p:pic>
        <p:nvPicPr>
          <p:cNvPr id="13" name="Picture 12">
            <a:extLst>
              <a:ext uri="{FF2B5EF4-FFF2-40B4-BE49-F238E27FC236}">
                <a16:creationId xmlns:a16="http://schemas.microsoft.com/office/drawing/2014/main" id="{15DFC4AC-0E49-497D-A257-0D02B04F986D}"/>
              </a:ext>
            </a:extLst>
          </p:cNvPr>
          <p:cNvPicPr>
            <a:picLocks noChangeAspect="1"/>
          </p:cNvPicPr>
          <p:nvPr/>
        </p:nvPicPr>
        <p:blipFill>
          <a:blip r:embed="rId9"/>
          <a:stretch>
            <a:fillRect/>
          </a:stretch>
        </p:blipFill>
        <p:spPr>
          <a:xfrm>
            <a:off x="7822542" y="1695581"/>
            <a:ext cx="4661486" cy="3899804"/>
          </a:xfrm>
          <a:prstGeom prst="rect">
            <a:avLst/>
          </a:prstGeom>
        </p:spPr>
      </p:pic>
      <p:pic>
        <p:nvPicPr>
          <p:cNvPr id="16" name="Picture 15">
            <a:extLst>
              <a:ext uri="{FF2B5EF4-FFF2-40B4-BE49-F238E27FC236}">
                <a16:creationId xmlns:a16="http://schemas.microsoft.com/office/drawing/2014/main" id="{8AC74430-1E45-4AF7-87E5-B8405527D43F}"/>
              </a:ext>
            </a:extLst>
          </p:cNvPr>
          <p:cNvPicPr>
            <a:picLocks noChangeAspect="1"/>
          </p:cNvPicPr>
          <p:nvPr/>
        </p:nvPicPr>
        <p:blipFill>
          <a:blip r:embed="rId10"/>
          <a:stretch>
            <a:fillRect/>
          </a:stretch>
        </p:blipFill>
        <p:spPr>
          <a:xfrm>
            <a:off x="8109280" y="6989946"/>
            <a:ext cx="4979476" cy="1066306"/>
          </a:xfrm>
          <a:prstGeom prst="rect">
            <a:avLst/>
          </a:prstGeom>
        </p:spPr>
      </p:pic>
      <p:pic>
        <p:nvPicPr>
          <p:cNvPr id="18" name="Picture 17">
            <a:extLst>
              <a:ext uri="{FF2B5EF4-FFF2-40B4-BE49-F238E27FC236}">
                <a16:creationId xmlns:a16="http://schemas.microsoft.com/office/drawing/2014/main" id="{5B5F9F02-DC97-4226-B3C9-C4F892F8BA1E}"/>
              </a:ext>
            </a:extLst>
          </p:cNvPr>
          <p:cNvPicPr>
            <a:picLocks noChangeAspect="1"/>
          </p:cNvPicPr>
          <p:nvPr/>
        </p:nvPicPr>
        <p:blipFill>
          <a:blip r:embed="rId11"/>
          <a:stretch>
            <a:fillRect/>
          </a:stretch>
        </p:blipFill>
        <p:spPr>
          <a:xfrm>
            <a:off x="12697175" y="1681150"/>
            <a:ext cx="5590825" cy="4029295"/>
          </a:xfrm>
          <a:prstGeom prst="rect">
            <a:avLst/>
          </a:prstGeom>
        </p:spPr>
      </p:pic>
      <p:pic>
        <p:nvPicPr>
          <p:cNvPr id="22" name="Picture 21">
            <a:extLst>
              <a:ext uri="{FF2B5EF4-FFF2-40B4-BE49-F238E27FC236}">
                <a16:creationId xmlns:a16="http://schemas.microsoft.com/office/drawing/2014/main" id="{8DD23987-4E1C-442B-A950-0A6E688A2CBF}"/>
              </a:ext>
            </a:extLst>
          </p:cNvPr>
          <p:cNvPicPr>
            <a:picLocks noChangeAspect="1"/>
          </p:cNvPicPr>
          <p:nvPr/>
        </p:nvPicPr>
        <p:blipFill>
          <a:blip r:embed="rId12"/>
          <a:stretch>
            <a:fillRect/>
          </a:stretch>
        </p:blipFill>
        <p:spPr>
          <a:xfrm>
            <a:off x="253998" y="5949762"/>
            <a:ext cx="7665143" cy="3994338"/>
          </a:xfrm>
          <a:prstGeom prst="rect">
            <a:avLst/>
          </a:prstGeom>
        </p:spPr>
      </p:pic>
      <p:pic>
        <p:nvPicPr>
          <p:cNvPr id="24" name="Picture 23">
            <a:extLst>
              <a:ext uri="{FF2B5EF4-FFF2-40B4-BE49-F238E27FC236}">
                <a16:creationId xmlns:a16="http://schemas.microsoft.com/office/drawing/2014/main" id="{79436BE4-1822-47B7-AB5D-845840A1B9C6}"/>
              </a:ext>
            </a:extLst>
          </p:cNvPr>
          <p:cNvPicPr>
            <a:picLocks noChangeAspect="1"/>
          </p:cNvPicPr>
          <p:nvPr/>
        </p:nvPicPr>
        <p:blipFill>
          <a:blip r:embed="rId13"/>
          <a:stretch>
            <a:fillRect/>
          </a:stretch>
        </p:blipFill>
        <p:spPr>
          <a:xfrm>
            <a:off x="252521" y="5143499"/>
            <a:ext cx="7222177" cy="582977"/>
          </a:xfrm>
          <a:prstGeom prst="rect">
            <a:avLst/>
          </a:prstGeom>
        </p:spPr>
      </p:pic>
      <p:pic>
        <p:nvPicPr>
          <p:cNvPr id="8" name="Picture 7">
            <a:extLst>
              <a:ext uri="{FF2B5EF4-FFF2-40B4-BE49-F238E27FC236}">
                <a16:creationId xmlns:a16="http://schemas.microsoft.com/office/drawing/2014/main" id="{E7BFE3EF-BDD3-4A58-8879-0F0E9670B5E7}"/>
              </a:ext>
            </a:extLst>
          </p:cNvPr>
          <p:cNvPicPr>
            <a:picLocks noChangeAspect="1"/>
          </p:cNvPicPr>
          <p:nvPr/>
        </p:nvPicPr>
        <p:blipFill>
          <a:blip r:embed="rId14"/>
          <a:stretch>
            <a:fillRect/>
          </a:stretch>
        </p:blipFill>
        <p:spPr>
          <a:xfrm>
            <a:off x="8095085" y="6165227"/>
            <a:ext cx="5569625" cy="651963"/>
          </a:xfrm>
          <a:prstGeom prst="rect">
            <a:avLst/>
          </a:prstGeom>
        </p:spPr>
      </p:pic>
    </p:spTree>
    <p:extLst>
      <p:ext uri="{BB962C8B-B14F-4D97-AF65-F5344CB8AC3E}">
        <p14:creationId xmlns:p14="http://schemas.microsoft.com/office/powerpoint/2010/main" val="1097420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a:ln>
            <a:solidFill>
              <a:schemeClr val="bg1">
                <a:lumMod val="75000"/>
              </a:schemeClr>
            </a:solidFill>
          </a:ln>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0" name="TextBox 14">
            <a:extLst>
              <a:ext uri="{FF2B5EF4-FFF2-40B4-BE49-F238E27FC236}">
                <a16:creationId xmlns:a16="http://schemas.microsoft.com/office/drawing/2014/main" id="{ABB97E34-11D2-4C7B-87E1-3D595CDA9BC5}"/>
              </a:ext>
            </a:extLst>
          </p:cNvPr>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Summary</a:t>
            </a:r>
          </a:p>
        </p:txBody>
      </p:sp>
      <p:pic>
        <p:nvPicPr>
          <p:cNvPr id="22" name="Picture 21">
            <a:extLst>
              <a:ext uri="{FF2B5EF4-FFF2-40B4-BE49-F238E27FC236}">
                <a16:creationId xmlns:a16="http://schemas.microsoft.com/office/drawing/2014/main" id="{9D469F66-F08C-45EF-A825-3C86B63E3D56}"/>
              </a:ext>
            </a:extLst>
          </p:cNvPr>
          <p:cNvPicPr>
            <a:picLocks noChangeAspect="1"/>
          </p:cNvPicPr>
          <p:nvPr/>
        </p:nvPicPr>
        <p:blipFill>
          <a:blip r:embed="rId8"/>
          <a:stretch>
            <a:fillRect/>
          </a:stretch>
        </p:blipFill>
        <p:spPr>
          <a:xfrm>
            <a:off x="0" y="1333500"/>
            <a:ext cx="11334064" cy="6210202"/>
          </a:xfrm>
          <a:prstGeom prst="rect">
            <a:avLst/>
          </a:prstGeom>
        </p:spPr>
      </p:pic>
      <p:pic>
        <p:nvPicPr>
          <p:cNvPr id="24" name="Picture 23">
            <a:extLst>
              <a:ext uri="{FF2B5EF4-FFF2-40B4-BE49-F238E27FC236}">
                <a16:creationId xmlns:a16="http://schemas.microsoft.com/office/drawing/2014/main" id="{A8C76CD4-F92F-47BC-94FC-28F9A2E5D881}"/>
              </a:ext>
            </a:extLst>
          </p:cNvPr>
          <p:cNvPicPr>
            <a:picLocks noChangeAspect="1"/>
          </p:cNvPicPr>
          <p:nvPr/>
        </p:nvPicPr>
        <p:blipFill rotWithShape="1">
          <a:blip r:embed="rId9"/>
          <a:srcRect t="4532"/>
          <a:stretch/>
        </p:blipFill>
        <p:spPr>
          <a:xfrm>
            <a:off x="-44563" y="7581900"/>
            <a:ext cx="11381907" cy="2644179"/>
          </a:xfrm>
          <a:prstGeom prst="rect">
            <a:avLst/>
          </a:prstGeom>
        </p:spPr>
      </p:pic>
      <p:pic>
        <p:nvPicPr>
          <p:cNvPr id="26" name="Picture 25">
            <a:extLst>
              <a:ext uri="{FF2B5EF4-FFF2-40B4-BE49-F238E27FC236}">
                <a16:creationId xmlns:a16="http://schemas.microsoft.com/office/drawing/2014/main" id="{D90660F1-E35C-4928-8787-F5EEFF4EC71D}"/>
              </a:ext>
            </a:extLst>
          </p:cNvPr>
          <p:cNvPicPr>
            <a:picLocks noChangeAspect="1"/>
          </p:cNvPicPr>
          <p:nvPr/>
        </p:nvPicPr>
        <p:blipFill>
          <a:blip r:embed="rId10"/>
          <a:stretch>
            <a:fillRect/>
          </a:stretch>
        </p:blipFill>
        <p:spPr>
          <a:xfrm>
            <a:off x="11535454" y="3992756"/>
            <a:ext cx="6318654" cy="5868302"/>
          </a:xfrm>
          <a:prstGeom prst="rect">
            <a:avLst/>
          </a:prstGeom>
        </p:spPr>
      </p:pic>
      <p:pic>
        <p:nvPicPr>
          <p:cNvPr id="28" name="Picture 27">
            <a:extLst>
              <a:ext uri="{FF2B5EF4-FFF2-40B4-BE49-F238E27FC236}">
                <a16:creationId xmlns:a16="http://schemas.microsoft.com/office/drawing/2014/main" id="{D57F5C00-44B7-484E-8704-AC4831115E5C}"/>
              </a:ext>
            </a:extLst>
          </p:cNvPr>
          <p:cNvPicPr>
            <a:picLocks noChangeAspect="1"/>
          </p:cNvPicPr>
          <p:nvPr/>
        </p:nvPicPr>
        <p:blipFill>
          <a:blip r:embed="rId11"/>
          <a:stretch>
            <a:fillRect/>
          </a:stretch>
        </p:blipFill>
        <p:spPr>
          <a:xfrm>
            <a:off x="11535454" y="1453002"/>
            <a:ext cx="6318654" cy="2420252"/>
          </a:xfrm>
          <a:prstGeom prst="rect">
            <a:avLst/>
          </a:prstGeom>
        </p:spPr>
      </p:pic>
    </p:spTree>
    <p:extLst>
      <p:ext uri="{BB962C8B-B14F-4D97-AF65-F5344CB8AC3E}">
        <p14:creationId xmlns:p14="http://schemas.microsoft.com/office/powerpoint/2010/main" val="340629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464" t="24179" r="23124" b="17727"/>
          <a:stretch/>
        </p:blipFill>
        <p:spPr>
          <a:xfrm rot="10800000">
            <a:off x="6419935" y="6247703"/>
            <a:ext cx="8072434" cy="4187084"/>
          </a:xfrm>
          <a:prstGeom prst="rect">
            <a:avLst/>
          </a:prstGeom>
        </p:spPr>
      </p:pic>
      <p:pic>
        <p:nvPicPr>
          <p:cNvPr id="4" name="Picture 4"/>
          <p:cNvPicPr>
            <a:picLocks noChangeAspect="1"/>
          </p:cNvPicPr>
          <p:nvPr/>
        </p:nvPicPr>
        <p:blipFill rotWithShape="1">
          <a:blip r:embed="rId5">
            <a:alphaModFix amt="40000"/>
          </a:blip>
          <a:srcRect l="33671" t="18680"/>
          <a:stretch/>
        </p:blipFill>
        <p:spPr>
          <a:xfrm rot="16200000">
            <a:off x="91749" y="3923031"/>
            <a:ext cx="6260916" cy="64670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634" t="5322" r="9414" b="-7278"/>
          <a:stretch/>
        </p:blipFill>
        <p:spPr>
          <a:xfrm rot="-9306526">
            <a:off x="11188287" y="-1222807"/>
            <a:ext cx="6608165" cy="4526881"/>
          </a:xfrm>
          <a:prstGeom prst="rect">
            <a:avLst/>
          </a:prstGeom>
        </p:spPr>
      </p:pic>
      <p:pic>
        <p:nvPicPr>
          <p:cNvPr id="6" name="Picture 6"/>
          <p:cNvPicPr>
            <a:picLocks noChangeAspect="1"/>
          </p:cNvPicPr>
          <p:nvPr/>
        </p:nvPicPr>
        <p:blipFill>
          <a:blip r:embed="rId8">
            <a:alphaModFix amt="50000"/>
          </a:blip>
          <a:srcRect/>
          <a:stretch>
            <a:fillRect/>
          </a:stretch>
        </p:blipFill>
        <p:spPr>
          <a:xfrm rot="-2700000">
            <a:off x="11655546" y="605026"/>
            <a:ext cx="6789074" cy="7758941"/>
          </a:xfrm>
          <a:prstGeom prst="rect">
            <a:avLst/>
          </a:prstGeom>
        </p:spPr>
      </p:pic>
      <p:grpSp>
        <p:nvGrpSpPr>
          <p:cNvPr id="7" name="Group 7"/>
          <p:cNvGrpSpPr>
            <a:grpSpLocks noChangeAspect="1"/>
          </p:cNvGrpSpPr>
          <p:nvPr/>
        </p:nvGrpSpPr>
        <p:grpSpPr>
          <a:xfrm>
            <a:off x="11323462" y="1148821"/>
            <a:ext cx="5578170" cy="7989359"/>
            <a:chOff x="0" y="0"/>
            <a:chExt cx="4433570" cy="6350000"/>
          </a:xfrm>
        </p:grpSpPr>
        <p:sp>
          <p:nvSpPr>
            <p:cNvPr id="8" name="Freeform 8"/>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FFFFFF">
                <a:alpha val="69804"/>
              </a:srgbClr>
            </a:solidFill>
          </p:spPr>
          <p:txBody>
            <a:bodyPr/>
            <a:lstStyle/>
            <a:p>
              <a:endParaRPr lang="en-US"/>
            </a:p>
          </p:txBody>
        </p:sp>
      </p:grpSp>
      <p:grpSp>
        <p:nvGrpSpPr>
          <p:cNvPr id="9" name="Group 9"/>
          <p:cNvGrpSpPr>
            <a:grpSpLocks noChangeAspect="1"/>
          </p:cNvGrpSpPr>
          <p:nvPr/>
        </p:nvGrpSpPr>
        <p:grpSpPr>
          <a:xfrm>
            <a:off x="11619731" y="1573154"/>
            <a:ext cx="4985632" cy="7140693"/>
            <a:chOff x="0" y="0"/>
            <a:chExt cx="4433570" cy="6350000"/>
          </a:xfrm>
        </p:grpSpPr>
        <p:sp>
          <p:nvSpPr>
            <p:cNvPr id="10" name="Freeform 10"/>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9"/>
              <a:stretch>
                <a:fillRect l="-106475" r="-8209"/>
              </a:stretch>
            </a:blipFill>
          </p:spPr>
          <p:txBody>
            <a:bodyPr/>
            <a:lstStyle/>
            <a:p>
              <a:endParaRPr lang="en-US"/>
            </a:p>
          </p:txBody>
        </p:sp>
      </p:grpSp>
      <p:grpSp>
        <p:nvGrpSpPr>
          <p:cNvPr id="11" name="Group 11"/>
          <p:cNvGrpSpPr/>
          <p:nvPr/>
        </p:nvGrpSpPr>
        <p:grpSpPr>
          <a:xfrm>
            <a:off x="1167296" y="1148821"/>
            <a:ext cx="9870062" cy="7989359"/>
            <a:chOff x="0" y="0"/>
            <a:chExt cx="6320866" cy="5116449"/>
          </a:xfrm>
        </p:grpSpPr>
        <p:sp>
          <p:nvSpPr>
            <p:cNvPr id="12" name="Freeform 12"/>
            <p:cNvSpPr/>
            <p:nvPr/>
          </p:nvSpPr>
          <p:spPr>
            <a:xfrm>
              <a:off x="0" y="0"/>
              <a:ext cx="6320866" cy="5116449"/>
            </a:xfrm>
            <a:custGeom>
              <a:avLst/>
              <a:gdLst/>
              <a:ahLst/>
              <a:cxnLst/>
              <a:rect l="l" t="t" r="r" b="b"/>
              <a:pathLst>
                <a:path w="6320866" h="5116449">
                  <a:moveTo>
                    <a:pt x="6196406" y="5116449"/>
                  </a:moveTo>
                  <a:lnTo>
                    <a:pt x="124460" y="5116449"/>
                  </a:lnTo>
                  <a:cubicBezTo>
                    <a:pt x="55880" y="5116449"/>
                    <a:pt x="0" y="5060569"/>
                    <a:pt x="0" y="4991989"/>
                  </a:cubicBezTo>
                  <a:lnTo>
                    <a:pt x="0" y="124460"/>
                  </a:lnTo>
                  <a:cubicBezTo>
                    <a:pt x="0" y="55880"/>
                    <a:pt x="55880" y="0"/>
                    <a:pt x="124460" y="0"/>
                  </a:cubicBezTo>
                  <a:lnTo>
                    <a:pt x="6196406" y="0"/>
                  </a:lnTo>
                  <a:cubicBezTo>
                    <a:pt x="6264986" y="0"/>
                    <a:pt x="6320866" y="55880"/>
                    <a:pt x="6320866" y="124460"/>
                  </a:cubicBezTo>
                  <a:lnTo>
                    <a:pt x="6320866" y="4991989"/>
                  </a:lnTo>
                  <a:cubicBezTo>
                    <a:pt x="6320866" y="5060569"/>
                    <a:pt x="6264986" y="5116449"/>
                    <a:pt x="6196406" y="5116449"/>
                  </a:cubicBezTo>
                  <a:close/>
                </a:path>
              </a:pathLst>
            </a:custGeom>
            <a:solidFill>
              <a:srgbClr val="FFFFFF">
                <a:alpha val="80000"/>
              </a:srgbClr>
            </a:solidFill>
          </p:spPr>
          <p:txBody>
            <a:bodyPr/>
            <a:lstStyle/>
            <a:p>
              <a:endParaRPr lang="en-US"/>
            </a:p>
          </p:txBody>
        </p:sp>
      </p:grpSp>
      <p:pic>
        <p:nvPicPr>
          <p:cNvPr id="13" name="Picture 13"/>
          <p:cNvPicPr>
            <a:picLocks noChangeAspect="1"/>
          </p:cNvPicPr>
          <p:nvPr/>
        </p:nvPicPr>
        <p:blipFill>
          <a:blip r:embed="rId10"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67850" y="753028"/>
            <a:ext cx="1499533" cy="1564050"/>
          </a:xfrm>
          <a:prstGeom prst="rect">
            <a:avLst/>
          </a:prstGeom>
        </p:spPr>
      </p:pic>
      <p:pic>
        <p:nvPicPr>
          <p:cNvPr id="14" name="Picture 14"/>
          <p:cNvPicPr>
            <a:picLocks noChangeAspect="1"/>
          </p:cNvPicPr>
          <p:nvPr/>
        </p:nvPicPr>
        <p:blipFill>
          <a:blip r:embed="rId12">
            <a:alphaModFix amt="60000"/>
          </a:blip>
          <a:srcRect/>
          <a:stretch>
            <a:fillRect/>
          </a:stretch>
        </p:blipFill>
        <p:spPr>
          <a:xfrm rot="-2334908">
            <a:off x="16106834" y="8366521"/>
            <a:ext cx="1589595" cy="1783557"/>
          </a:xfrm>
          <a:prstGeom prst="rect">
            <a:avLst/>
          </a:prstGeom>
        </p:spPr>
      </p:pic>
      <p:sp>
        <p:nvSpPr>
          <p:cNvPr id="15" name="AutoShape 15"/>
          <p:cNvSpPr/>
          <p:nvPr/>
        </p:nvSpPr>
        <p:spPr>
          <a:xfrm rot="-10800000">
            <a:off x="2273080" y="3822417"/>
            <a:ext cx="7658494" cy="0"/>
          </a:xfrm>
          <a:prstGeom prst="line">
            <a:avLst/>
          </a:prstGeom>
          <a:ln w="19050" cap="rnd">
            <a:solidFill>
              <a:srgbClr val="412F23"/>
            </a:solidFill>
            <a:prstDash val="solid"/>
            <a:headEnd type="none" w="sm" len="sm"/>
            <a:tailEnd type="none" w="sm" len="sm"/>
          </a:ln>
        </p:spPr>
        <p:txBody>
          <a:bodyPr/>
          <a:lstStyle/>
          <a:p>
            <a:endParaRPr lang="en-US"/>
          </a:p>
        </p:txBody>
      </p:sp>
      <p:sp>
        <p:nvSpPr>
          <p:cNvPr id="16" name="TextBox 16"/>
          <p:cNvSpPr txBox="1"/>
          <p:nvPr/>
        </p:nvSpPr>
        <p:spPr>
          <a:xfrm>
            <a:off x="1379517" y="4210882"/>
            <a:ext cx="9445621" cy="4048126"/>
          </a:xfrm>
          <a:prstGeom prst="rect">
            <a:avLst/>
          </a:prstGeom>
        </p:spPr>
        <p:txBody>
          <a:bodyPr lIns="0" tIns="0" rIns="0" bIns="0" rtlCol="0" anchor="t">
            <a:spAutoFit/>
          </a:bodyPr>
          <a:lstStyle/>
          <a:p>
            <a:pPr marL="0" lvl="0" indent="0" algn="ctr">
              <a:lnSpc>
                <a:spcPts val="5399"/>
              </a:lnSpc>
              <a:spcBef>
                <a:spcPct val="0"/>
              </a:spcBef>
            </a:pPr>
            <a:r>
              <a:rPr lang="en-US" sz="2999">
                <a:solidFill>
                  <a:srgbClr val="62441B"/>
                </a:solidFill>
                <a:latin typeface="Nunito Sans Regular"/>
              </a:rPr>
              <a:t>The key challenge is to predict if an individual customer will churn or not. A side question will be, which features actually drive customer churn. That information can be used to identify customer “pain points” and resolve them by providing goodies to make customers stay</a:t>
            </a:r>
          </a:p>
        </p:txBody>
      </p:sp>
      <p:sp>
        <p:nvSpPr>
          <p:cNvPr id="17" name="TextBox 17"/>
          <p:cNvSpPr txBox="1"/>
          <p:nvPr/>
        </p:nvSpPr>
        <p:spPr>
          <a:xfrm>
            <a:off x="1569154" y="2367056"/>
            <a:ext cx="9066345" cy="1228725"/>
          </a:xfrm>
          <a:prstGeom prst="rect">
            <a:avLst/>
          </a:prstGeom>
        </p:spPr>
        <p:txBody>
          <a:bodyPr lIns="0" tIns="0" rIns="0" bIns="0" rtlCol="0" anchor="t">
            <a:spAutoFit/>
          </a:bodyPr>
          <a:lstStyle/>
          <a:p>
            <a:pPr marL="0" lvl="0" indent="0" algn="ctr">
              <a:lnSpc>
                <a:spcPts val="8800"/>
              </a:lnSpc>
            </a:pPr>
            <a:r>
              <a:rPr lang="en-US" sz="8000" spc="200">
                <a:solidFill>
                  <a:srgbClr val="AB7427"/>
                </a:solidFill>
                <a:latin typeface="Hatton"/>
              </a:rPr>
              <a:t>PROBLEM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a:ln>
            <a:solidFill>
              <a:schemeClr val="bg1">
                <a:lumMod val="75000"/>
              </a:schemeClr>
            </a:solidFill>
          </a:ln>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35371" y="1138136"/>
            <a:ext cx="6532642" cy="2445926"/>
          </a:xfrm>
          <a:prstGeom prst="rect">
            <a:avLst/>
          </a:prstGeom>
        </p:spPr>
      </p:pic>
      <p:sp>
        <p:nvSpPr>
          <p:cNvPr id="10" name="TextBox 14">
            <a:extLst>
              <a:ext uri="{FF2B5EF4-FFF2-40B4-BE49-F238E27FC236}">
                <a16:creationId xmlns:a16="http://schemas.microsoft.com/office/drawing/2014/main" id="{ABB97E34-11D2-4C7B-87E1-3D595CDA9BC5}"/>
              </a:ext>
            </a:extLst>
          </p:cNvPr>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Summary</a:t>
            </a:r>
          </a:p>
        </p:txBody>
      </p:sp>
      <p:graphicFrame>
        <p:nvGraphicFramePr>
          <p:cNvPr id="9" name="Table 8">
            <a:extLst>
              <a:ext uri="{FF2B5EF4-FFF2-40B4-BE49-F238E27FC236}">
                <a16:creationId xmlns:a16="http://schemas.microsoft.com/office/drawing/2014/main" id="{0CC024E4-5603-41EC-B86F-22E83ED5D7E5}"/>
              </a:ext>
            </a:extLst>
          </p:cNvPr>
          <p:cNvGraphicFramePr>
            <a:graphicFrameLocks noGrp="1"/>
          </p:cNvGraphicFramePr>
          <p:nvPr/>
        </p:nvGraphicFramePr>
        <p:xfrm>
          <a:off x="902154" y="2676044"/>
          <a:ext cx="16483692" cy="5286856"/>
        </p:xfrm>
        <a:graphic>
          <a:graphicData uri="http://schemas.openxmlformats.org/drawingml/2006/table">
            <a:tbl>
              <a:tblPr firstRow="1" bandRow="1">
                <a:tableStyleId>{5C22544A-7EE6-4342-B048-85BDC9FD1C3A}</a:tableStyleId>
              </a:tblPr>
              <a:tblGrid>
                <a:gridCol w="3989998">
                  <a:extLst>
                    <a:ext uri="{9D8B030D-6E8A-4147-A177-3AD203B41FA5}">
                      <a16:colId xmlns:a16="http://schemas.microsoft.com/office/drawing/2014/main" val="765722765"/>
                    </a:ext>
                  </a:extLst>
                </a:gridCol>
                <a:gridCol w="531975">
                  <a:extLst>
                    <a:ext uri="{9D8B030D-6E8A-4147-A177-3AD203B41FA5}">
                      <a16:colId xmlns:a16="http://schemas.microsoft.com/office/drawing/2014/main" val="1012352499"/>
                    </a:ext>
                  </a:extLst>
                </a:gridCol>
                <a:gridCol w="1459643">
                  <a:extLst>
                    <a:ext uri="{9D8B030D-6E8A-4147-A177-3AD203B41FA5}">
                      <a16:colId xmlns:a16="http://schemas.microsoft.com/office/drawing/2014/main" val="2790158516"/>
                    </a:ext>
                  </a:extLst>
                </a:gridCol>
                <a:gridCol w="1459643">
                  <a:extLst>
                    <a:ext uri="{9D8B030D-6E8A-4147-A177-3AD203B41FA5}">
                      <a16:colId xmlns:a16="http://schemas.microsoft.com/office/drawing/2014/main" val="2948425449"/>
                    </a:ext>
                  </a:extLst>
                </a:gridCol>
                <a:gridCol w="1459643">
                  <a:extLst>
                    <a:ext uri="{9D8B030D-6E8A-4147-A177-3AD203B41FA5}">
                      <a16:colId xmlns:a16="http://schemas.microsoft.com/office/drawing/2014/main" val="423491341"/>
                    </a:ext>
                  </a:extLst>
                </a:gridCol>
                <a:gridCol w="1459643">
                  <a:extLst>
                    <a:ext uri="{9D8B030D-6E8A-4147-A177-3AD203B41FA5}">
                      <a16:colId xmlns:a16="http://schemas.microsoft.com/office/drawing/2014/main" val="1272600633"/>
                    </a:ext>
                  </a:extLst>
                </a:gridCol>
                <a:gridCol w="705163">
                  <a:extLst>
                    <a:ext uri="{9D8B030D-6E8A-4147-A177-3AD203B41FA5}">
                      <a16:colId xmlns:a16="http://schemas.microsoft.com/office/drawing/2014/main" val="941793927"/>
                    </a:ext>
                  </a:extLst>
                </a:gridCol>
                <a:gridCol w="1354496">
                  <a:extLst>
                    <a:ext uri="{9D8B030D-6E8A-4147-A177-3AD203B41FA5}">
                      <a16:colId xmlns:a16="http://schemas.microsoft.com/office/drawing/2014/main" val="2532357697"/>
                    </a:ext>
                  </a:extLst>
                </a:gridCol>
                <a:gridCol w="1354496">
                  <a:extLst>
                    <a:ext uri="{9D8B030D-6E8A-4147-A177-3AD203B41FA5}">
                      <a16:colId xmlns:a16="http://schemas.microsoft.com/office/drawing/2014/main" val="580509574"/>
                    </a:ext>
                  </a:extLst>
                </a:gridCol>
                <a:gridCol w="1354496">
                  <a:extLst>
                    <a:ext uri="{9D8B030D-6E8A-4147-A177-3AD203B41FA5}">
                      <a16:colId xmlns:a16="http://schemas.microsoft.com/office/drawing/2014/main" val="889084864"/>
                    </a:ext>
                  </a:extLst>
                </a:gridCol>
                <a:gridCol w="1354496">
                  <a:extLst>
                    <a:ext uri="{9D8B030D-6E8A-4147-A177-3AD203B41FA5}">
                      <a16:colId xmlns:a16="http://schemas.microsoft.com/office/drawing/2014/main" val="2240676416"/>
                    </a:ext>
                  </a:extLst>
                </a:gridCol>
              </a:tblGrid>
              <a:tr h="681806">
                <a:tc>
                  <a:txBody>
                    <a:bodyPr/>
                    <a:lstStyle/>
                    <a:p>
                      <a:pPr algn="ctr"/>
                      <a:endParaRPr lang="en-US" sz="1800" b="1" dirty="0">
                        <a:solidFill>
                          <a:srgbClr val="FFFFFF"/>
                        </a:solidFill>
                        <a:latin typeface="Arial" panose="020B0604020202020204" pitchFamily="34" charset="0"/>
                        <a:cs typeface="Arial" panose="020B0604020202020204" pitchFamily="34" charset="0"/>
                      </a:endParaRPr>
                    </a:p>
                  </a:txBody>
                  <a:tcPr marL="58151" marR="58151" marT="31173" marB="31173"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noFill/>
                  </a:tcPr>
                </a:tc>
                <a:tc rowSpan="6">
                  <a:txBody>
                    <a:bodyPr/>
                    <a:lstStyle/>
                    <a:p>
                      <a:pPr algn="ctr"/>
                      <a:endParaRPr lang="en-US" sz="1800" b="1" dirty="0">
                        <a:solidFill>
                          <a:schemeClr val="accent3">
                            <a:lumMod val="50000"/>
                          </a:schemeClr>
                        </a:solidFill>
                        <a:latin typeface="Arial" panose="020B0604020202020204" pitchFamily="34" charset="0"/>
                        <a:cs typeface="Arial" panose="020B0604020202020204" pitchFamily="34" charset="0"/>
                      </a:endParaRPr>
                    </a:p>
                  </a:txBody>
                  <a:tcPr marL="30139" marR="30139" marT="13220" marB="132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ea typeface="Arial Unicode MS"/>
                          <a:cs typeface="Arial"/>
                        </a:defRPr>
                      </a:lvl1pPr>
                      <a:lvl2pPr marL="609585" algn="l" defTabSz="609585" rtl="0" eaLnBrk="1" latinLnBrk="0" hangingPunct="1">
                        <a:defRPr sz="2400" kern="1200">
                          <a:solidFill>
                            <a:schemeClr val="tx1"/>
                          </a:solidFill>
                          <a:latin typeface="Arial"/>
                          <a:ea typeface="Arial Unicode MS"/>
                          <a:cs typeface="Arial"/>
                        </a:defRPr>
                      </a:lvl2pPr>
                      <a:lvl3pPr marL="1219170" algn="l" defTabSz="609585" rtl="0" eaLnBrk="1" latinLnBrk="0" hangingPunct="1">
                        <a:defRPr sz="2400" kern="1200">
                          <a:solidFill>
                            <a:schemeClr val="tx1"/>
                          </a:solidFill>
                          <a:latin typeface="Arial"/>
                          <a:ea typeface="Arial Unicode MS"/>
                          <a:cs typeface="Arial"/>
                        </a:defRPr>
                      </a:lvl3pPr>
                      <a:lvl4pPr marL="1828754" algn="l" defTabSz="609585" rtl="0" eaLnBrk="1" latinLnBrk="0" hangingPunct="1">
                        <a:defRPr sz="2400" kern="1200">
                          <a:solidFill>
                            <a:schemeClr val="tx1"/>
                          </a:solidFill>
                          <a:latin typeface="Arial"/>
                          <a:ea typeface="Arial Unicode MS"/>
                          <a:cs typeface="Arial"/>
                        </a:defRPr>
                      </a:lvl4pPr>
                      <a:lvl5pPr marL="2438339" algn="l" defTabSz="609585" rtl="0" eaLnBrk="1" latinLnBrk="0" hangingPunct="1">
                        <a:defRPr sz="2400" kern="1200">
                          <a:solidFill>
                            <a:schemeClr val="tx1"/>
                          </a:solidFill>
                          <a:latin typeface="Arial"/>
                          <a:ea typeface="Arial Unicode MS"/>
                          <a:cs typeface="Arial"/>
                        </a:defRPr>
                      </a:lvl5pPr>
                      <a:lvl6pPr marL="3047924" algn="l" defTabSz="609585" rtl="0" eaLnBrk="1" latinLnBrk="0" hangingPunct="1">
                        <a:defRPr sz="2400" kern="1200">
                          <a:solidFill>
                            <a:schemeClr val="tx1"/>
                          </a:solidFill>
                          <a:latin typeface="Arial"/>
                          <a:ea typeface="Arial Unicode MS"/>
                          <a:cs typeface="Arial"/>
                        </a:defRPr>
                      </a:lvl6pPr>
                      <a:lvl7pPr marL="3657509" algn="l" defTabSz="609585" rtl="0" eaLnBrk="1" latinLnBrk="0" hangingPunct="1">
                        <a:defRPr sz="2400" kern="1200">
                          <a:solidFill>
                            <a:schemeClr val="tx1"/>
                          </a:solidFill>
                          <a:latin typeface="Arial"/>
                          <a:ea typeface="Arial Unicode MS"/>
                          <a:cs typeface="Arial"/>
                        </a:defRPr>
                      </a:lvl7pPr>
                      <a:lvl8pPr marL="4267093" algn="l" defTabSz="609585" rtl="0" eaLnBrk="1" latinLnBrk="0" hangingPunct="1">
                        <a:defRPr sz="2400" kern="1200">
                          <a:solidFill>
                            <a:schemeClr val="tx1"/>
                          </a:solidFill>
                          <a:latin typeface="Arial"/>
                          <a:ea typeface="Arial Unicode MS"/>
                          <a:cs typeface="Arial"/>
                        </a:defRPr>
                      </a:lvl8pPr>
                      <a:lvl9pPr marL="4876678" algn="l" defTabSz="609585" rtl="0" eaLnBrk="1" latinLnBrk="0" hangingPunct="1">
                        <a:defRPr sz="2400" kern="1200">
                          <a:solidFill>
                            <a:schemeClr val="tx1"/>
                          </a:solidFill>
                          <a:latin typeface="Arial"/>
                          <a:ea typeface="Arial Unicode MS"/>
                          <a:cs typeface="Arial"/>
                        </a:defRPr>
                      </a:lvl9pPr>
                    </a:lstStyle>
                    <a:p>
                      <a:pPr algn="ctr"/>
                      <a:r>
                        <a:rPr lang="en-US" sz="1800" b="0" dirty="0">
                          <a:solidFill>
                            <a:schemeClr val="bg1"/>
                          </a:solidFill>
                          <a:latin typeface="Arial" panose="020B0604020202020204" pitchFamily="34" charset="0"/>
                          <a:cs typeface="Arial" panose="020B0604020202020204" pitchFamily="34" charset="0"/>
                        </a:rPr>
                        <a:t>KNN</a:t>
                      </a:r>
                    </a:p>
                  </a:txBody>
                  <a:tcPr marL="30139" marR="30139" marT="13220" marB="1322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lvl1pPr marL="0" algn="l" defTabSz="609585" rtl="0" eaLnBrk="1" latinLnBrk="0" hangingPunct="1">
                        <a:defRPr sz="2400" kern="1200">
                          <a:solidFill>
                            <a:schemeClr val="tx1"/>
                          </a:solidFill>
                          <a:latin typeface="Arial"/>
                          <a:ea typeface="Arial Unicode MS"/>
                          <a:cs typeface="Arial"/>
                        </a:defRPr>
                      </a:lvl1pPr>
                      <a:lvl2pPr marL="609585" algn="l" defTabSz="609585" rtl="0" eaLnBrk="1" latinLnBrk="0" hangingPunct="1">
                        <a:defRPr sz="2400" kern="1200">
                          <a:solidFill>
                            <a:schemeClr val="tx1"/>
                          </a:solidFill>
                          <a:latin typeface="Arial"/>
                          <a:ea typeface="Arial Unicode MS"/>
                          <a:cs typeface="Arial"/>
                        </a:defRPr>
                      </a:lvl2pPr>
                      <a:lvl3pPr marL="1219170" algn="l" defTabSz="609585" rtl="0" eaLnBrk="1" latinLnBrk="0" hangingPunct="1">
                        <a:defRPr sz="2400" kern="1200">
                          <a:solidFill>
                            <a:schemeClr val="tx1"/>
                          </a:solidFill>
                          <a:latin typeface="Arial"/>
                          <a:ea typeface="Arial Unicode MS"/>
                          <a:cs typeface="Arial"/>
                        </a:defRPr>
                      </a:lvl3pPr>
                      <a:lvl4pPr marL="1828754" algn="l" defTabSz="609585" rtl="0" eaLnBrk="1" latinLnBrk="0" hangingPunct="1">
                        <a:defRPr sz="2400" kern="1200">
                          <a:solidFill>
                            <a:schemeClr val="tx1"/>
                          </a:solidFill>
                          <a:latin typeface="Arial"/>
                          <a:ea typeface="Arial Unicode MS"/>
                          <a:cs typeface="Arial"/>
                        </a:defRPr>
                      </a:lvl4pPr>
                      <a:lvl5pPr marL="2438339" algn="l" defTabSz="609585" rtl="0" eaLnBrk="1" latinLnBrk="0" hangingPunct="1">
                        <a:defRPr sz="2400" kern="1200">
                          <a:solidFill>
                            <a:schemeClr val="tx1"/>
                          </a:solidFill>
                          <a:latin typeface="Arial"/>
                          <a:ea typeface="Arial Unicode MS"/>
                          <a:cs typeface="Arial"/>
                        </a:defRPr>
                      </a:lvl5pPr>
                      <a:lvl6pPr marL="3047924" algn="l" defTabSz="609585" rtl="0" eaLnBrk="1" latinLnBrk="0" hangingPunct="1">
                        <a:defRPr sz="2400" kern="1200">
                          <a:solidFill>
                            <a:schemeClr val="tx1"/>
                          </a:solidFill>
                          <a:latin typeface="Arial"/>
                          <a:ea typeface="Arial Unicode MS"/>
                          <a:cs typeface="Arial"/>
                        </a:defRPr>
                      </a:lvl6pPr>
                      <a:lvl7pPr marL="3657509" algn="l" defTabSz="609585" rtl="0" eaLnBrk="1" latinLnBrk="0" hangingPunct="1">
                        <a:defRPr sz="2400" kern="1200">
                          <a:solidFill>
                            <a:schemeClr val="tx1"/>
                          </a:solidFill>
                          <a:latin typeface="Arial"/>
                          <a:ea typeface="Arial Unicode MS"/>
                          <a:cs typeface="Arial"/>
                        </a:defRPr>
                      </a:lvl7pPr>
                      <a:lvl8pPr marL="4267093" algn="l" defTabSz="609585" rtl="0" eaLnBrk="1" latinLnBrk="0" hangingPunct="1">
                        <a:defRPr sz="2400" kern="1200">
                          <a:solidFill>
                            <a:schemeClr val="tx1"/>
                          </a:solidFill>
                          <a:latin typeface="Arial"/>
                          <a:ea typeface="Arial Unicode MS"/>
                          <a:cs typeface="Arial"/>
                        </a:defRPr>
                      </a:lvl8pPr>
                      <a:lvl9pPr marL="4876678" algn="l" defTabSz="609585" rtl="0" eaLnBrk="1" latinLnBrk="0" hangingPunct="1">
                        <a:defRPr sz="2400" kern="1200">
                          <a:solidFill>
                            <a:schemeClr val="tx1"/>
                          </a:solidFill>
                          <a:latin typeface="Arial"/>
                          <a:ea typeface="Arial Unicode MS"/>
                          <a:cs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Arial Unicode MS"/>
                          <a:cs typeface="Arial" panose="020B0604020202020204" pitchFamily="34" charset="0"/>
                        </a:rPr>
                        <a:t>Logistic</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Arial Unicode MS"/>
                          <a:cs typeface="Arial" panose="020B0604020202020204" pitchFamily="34" charset="0"/>
                        </a:rPr>
                        <a:t>Regression</a:t>
                      </a:r>
                    </a:p>
                  </a:txBody>
                  <a:tcPr marL="30139" marR="30139" marT="13220" marB="132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mn-ea"/>
                          <a:cs typeface="Arial" panose="020B0604020202020204" pitchFamily="34" charset="0"/>
                        </a:rPr>
                        <a:t>Random Forest</a:t>
                      </a:r>
                    </a:p>
                  </a:txBody>
                  <a:tcPr marL="30139" marR="30139" marT="13220" marB="132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mn-ea"/>
                          <a:cs typeface="Arial" panose="020B0604020202020204" pitchFamily="34" charset="0"/>
                        </a:rPr>
                        <a:t>SVM</a:t>
                      </a:r>
                    </a:p>
                  </a:txBody>
                  <a:tcPr marL="30139" marR="30139" marT="13220" marB="1322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rowSpan="6">
                  <a:txBody>
                    <a:bodyPr/>
                    <a:lstStyle/>
                    <a:p>
                      <a:pPr algn="ctr"/>
                      <a:endParaRPr lang="en-US" sz="1800" b="0" dirty="0">
                        <a:solidFill>
                          <a:schemeClr val="tx1"/>
                        </a:solidFill>
                        <a:latin typeface="Arial" panose="020B0604020202020204" pitchFamily="34" charset="0"/>
                        <a:cs typeface="Arial" panose="020B0604020202020204" pitchFamily="34" charset="0"/>
                      </a:endParaRPr>
                    </a:p>
                  </a:txBody>
                  <a:tcPr marL="30139" marR="30139" marT="13220" marB="132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ea typeface="Arial Unicode MS"/>
                          <a:cs typeface="Arial"/>
                        </a:defRPr>
                      </a:lvl1pPr>
                      <a:lvl2pPr marL="609585" algn="l" defTabSz="609585" rtl="0" eaLnBrk="1" latinLnBrk="0" hangingPunct="1">
                        <a:defRPr sz="2400" kern="1200">
                          <a:solidFill>
                            <a:schemeClr val="tx1"/>
                          </a:solidFill>
                          <a:latin typeface="Arial"/>
                          <a:ea typeface="Arial Unicode MS"/>
                          <a:cs typeface="Arial"/>
                        </a:defRPr>
                      </a:lvl2pPr>
                      <a:lvl3pPr marL="1219170" algn="l" defTabSz="609585" rtl="0" eaLnBrk="1" latinLnBrk="0" hangingPunct="1">
                        <a:defRPr sz="2400" kern="1200">
                          <a:solidFill>
                            <a:schemeClr val="tx1"/>
                          </a:solidFill>
                          <a:latin typeface="Arial"/>
                          <a:ea typeface="Arial Unicode MS"/>
                          <a:cs typeface="Arial"/>
                        </a:defRPr>
                      </a:lvl3pPr>
                      <a:lvl4pPr marL="1828754" algn="l" defTabSz="609585" rtl="0" eaLnBrk="1" latinLnBrk="0" hangingPunct="1">
                        <a:defRPr sz="2400" kern="1200">
                          <a:solidFill>
                            <a:schemeClr val="tx1"/>
                          </a:solidFill>
                          <a:latin typeface="Arial"/>
                          <a:ea typeface="Arial Unicode MS"/>
                          <a:cs typeface="Arial"/>
                        </a:defRPr>
                      </a:lvl4pPr>
                      <a:lvl5pPr marL="2438339" algn="l" defTabSz="609585" rtl="0" eaLnBrk="1" latinLnBrk="0" hangingPunct="1">
                        <a:defRPr sz="2400" kern="1200">
                          <a:solidFill>
                            <a:schemeClr val="tx1"/>
                          </a:solidFill>
                          <a:latin typeface="Arial"/>
                          <a:ea typeface="Arial Unicode MS"/>
                          <a:cs typeface="Arial"/>
                        </a:defRPr>
                      </a:lvl5pPr>
                      <a:lvl6pPr marL="3047924" algn="l" defTabSz="609585" rtl="0" eaLnBrk="1" latinLnBrk="0" hangingPunct="1">
                        <a:defRPr sz="2400" kern="1200">
                          <a:solidFill>
                            <a:schemeClr val="tx1"/>
                          </a:solidFill>
                          <a:latin typeface="Arial"/>
                          <a:ea typeface="Arial Unicode MS"/>
                          <a:cs typeface="Arial"/>
                        </a:defRPr>
                      </a:lvl6pPr>
                      <a:lvl7pPr marL="3657509" algn="l" defTabSz="609585" rtl="0" eaLnBrk="1" latinLnBrk="0" hangingPunct="1">
                        <a:defRPr sz="2400" kern="1200">
                          <a:solidFill>
                            <a:schemeClr val="tx1"/>
                          </a:solidFill>
                          <a:latin typeface="Arial"/>
                          <a:ea typeface="Arial Unicode MS"/>
                          <a:cs typeface="Arial"/>
                        </a:defRPr>
                      </a:lvl7pPr>
                      <a:lvl8pPr marL="4267093" algn="l" defTabSz="609585" rtl="0" eaLnBrk="1" latinLnBrk="0" hangingPunct="1">
                        <a:defRPr sz="2400" kern="1200">
                          <a:solidFill>
                            <a:schemeClr val="tx1"/>
                          </a:solidFill>
                          <a:latin typeface="Arial"/>
                          <a:ea typeface="Arial Unicode MS"/>
                          <a:cs typeface="Arial"/>
                        </a:defRPr>
                      </a:lvl8pPr>
                      <a:lvl9pPr marL="4876678" algn="l" defTabSz="609585" rtl="0" eaLnBrk="1" latinLnBrk="0" hangingPunct="1">
                        <a:defRPr sz="2400" kern="1200">
                          <a:solidFill>
                            <a:schemeClr val="tx1"/>
                          </a:solidFill>
                          <a:latin typeface="Arial"/>
                          <a:ea typeface="Arial Unicode MS"/>
                          <a:cs typeface="Arial"/>
                        </a:defRPr>
                      </a:lvl9pPr>
                    </a:lstStyle>
                    <a:p>
                      <a:pPr algn="ctr"/>
                      <a:r>
                        <a:rPr lang="en-US" sz="1800" b="0" dirty="0">
                          <a:solidFill>
                            <a:schemeClr val="bg1"/>
                          </a:solidFill>
                          <a:latin typeface="Arial" panose="020B0604020202020204" pitchFamily="34" charset="0"/>
                          <a:cs typeface="Arial" panose="020B0604020202020204" pitchFamily="34" charset="0"/>
                        </a:rPr>
                        <a:t>KNN</a:t>
                      </a:r>
                    </a:p>
                  </a:txBody>
                  <a:tcPr marL="30139" marR="30139" marT="13220" marB="1322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lvl1pPr marL="0" algn="l" defTabSz="609585" rtl="0" eaLnBrk="1" latinLnBrk="0" hangingPunct="1">
                        <a:defRPr sz="2400" kern="1200">
                          <a:solidFill>
                            <a:schemeClr val="tx1"/>
                          </a:solidFill>
                          <a:latin typeface="Arial"/>
                          <a:ea typeface="Arial Unicode MS"/>
                          <a:cs typeface="Arial"/>
                        </a:defRPr>
                      </a:lvl1pPr>
                      <a:lvl2pPr marL="609585" algn="l" defTabSz="609585" rtl="0" eaLnBrk="1" latinLnBrk="0" hangingPunct="1">
                        <a:defRPr sz="2400" kern="1200">
                          <a:solidFill>
                            <a:schemeClr val="tx1"/>
                          </a:solidFill>
                          <a:latin typeface="Arial"/>
                          <a:ea typeface="Arial Unicode MS"/>
                          <a:cs typeface="Arial"/>
                        </a:defRPr>
                      </a:lvl2pPr>
                      <a:lvl3pPr marL="1219170" algn="l" defTabSz="609585" rtl="0" eaLnBrk="1" latinLnBrk="0" hangingPunct="1">
                        <a:defRPr sz="2400" kern="1200">
                          <a:solidFill>
                            <a:schemeClr val="tx1"/>
                          </a:solidFill>
                          <a:latin typeface="Arial"/>
                          <a:ea typeface="Arial Unicode MS"/>
                          <a:cs typeface="Arial"/>
                        </a:defRPr>
                      </a:lvl3pPr>
                      <a:lvl4pPr marL="1828754" algn="l" defTabSz="609585" rtl="0" eaLnBrk="1" latinLnBrk="0" hangingPunct="1">
                        <a:defRPr sz="2400" kern="1200">
                          <a:solidFill>
                            <a:schemeClr val="tx1"/>
                          </a:solidFill>
                          <a:latin typeface="Arial"/>
                          <a:ea typeface="Arial Unicode MS"/>
                          <a:cs typeface="Arial"/>
                        </a:defRPr>
                      </a:lvl4pPr>
                      <a:lvl5pPr marL="2438339" algn="l" defTabSz="609585" rtl="0" eaLnBrk="1" latinLnBrk="0" hangingPunct="1">
                        <a:defRPr sz="2400" kern="1200">
                          <a:solidFill>
                            <a:schemeClr val="tx1"/>
                          </a:solidFill>
                          <a:latin typeface="Arial"/>
                          <a:ea typeface="Arial Unicode MS"/>
                          <a:cs typeface="Arial"/>
                        </a:defRPr>
                      </a:lvl5pPr>
                      <a:lvl6pPr marL="3047924" algn="l" defTabSz="609585" rtl="0" eaLnBrk="1" latinLnBrk="0" hangingPunct="1">
                        <a:defRPr sz="2400" kern="1200">
                          <a:solidFill>
                            <a:schemeClr val="tx1"/>
                          </a:solidFill>
                          <a:latin typeface="Arial"/>
                          <a:ea typeface="Arial Unicode MS"/>
                          <a:cs typeface="Arial"/>
                        </a:defRPr>
                      </a:lvl6pPr>
                      <a:lvl7pPr marL="3657509" algn="l" defTabSz="609585" rtl="0" eaLnBrk="1" latinLnBrk="0" hangingPunct="1">
                        <a:defRPr sz="2400" kern="1200">
                          <a:solidFill>
                            <a:schemeClr val="tx1"/>
                          </a:solidFill>
                          <a:latin typeface="Arial"/>
                          <a:ea typeface="Arial Unicode MS"/>
                          <a:cs typeface="Arial"/>
                        </a:defRPr>
                      </a:lvl7pPr>
                      <a:lvl8pPr marL="4267093" algn="l" defTabSz="609585" rtl="0" eaLnBrk="1" latinLnBrk="0" hangingPunct="1">
                        <a:defRPr sz="2400" kern="1200">
                          <a:solidFill>
                            <a:schemeClr val="tx1"/>
                          </a:solidFill>
                          <a:latin typeface="Arial"/>
                          <a:ea typeface="Arial Unicode MS"/>
                          <a:cs typeface="Arial"/>
                        </a:defRPr>
                      </a:lvl8pPr>
                      <a:lvl9pPr marL="4876678" algn="l" defTabSz="609585" rtl="0" eaLnBrk="1" latinLnBrk="0" hangingPunct="1">
                        <a:defRPr sz="2400" kern="1200">
                          <a:solidFill>
                            <a:schemeClr val="tx1"/>
                          </a:solidFill>
                          <a:latin typeface="Arial"/>
                          <a:ea typeface="Arial Unicode MS"/>
                          <a:cs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Arial Unicode MS"/>
                          <a:cs typeface="Arial" panose="020B0604020202020204" pitchFamily="34" charset="0"/>
                        </a:rPr>
                        <a:t>Logistic</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Arial Unicode MS"/>
                          <a:cs typeface="Arial" panose="020B0604020202020204" pitchFamily="34" charset="0"/>
                        </a:rPr>
                        <a:t>Regression</a:t>
                      </a:r>
                    </a:p>
                  </a:txBody>
                  <a:tcPr marL="30139" marR="30139" marT="13220" marB="132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mn-ea"/>
                          <a:cs typeface="Arial" panose="020B0604020202020204" pitchFamily="34" charset="0"/>
                        </a:rPr>
                        <a:t>Random Forest</a:t>
                      </a:r>
                    </a:p>
                  </a:txBody>
                  <a:tcPr marL="30139" marR="30139" marT="13220" marB="132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Arial" panose="020B0604020202020204" pitchFamily="34" charset="0"/>
                          <a:ea typeface="+mn-ea"/>
                          <a:cs typeface="Arial" panose="020B0604020202020204" pitchFamily="34" charset="0"/>
                        </a:rPr>
                        <a:t>SVM</a:t>
                      </a:r>
                    </a:p>
                  </a:txBody>
                  <a:tcPr marL="30139" marR="30139" marT="13220" marB="132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3749935"/>
                  </a:ext>
                </a:extLst>
              </a:tr>
              <a:tr h="921010">
                <a:tc>
                  <a:txBody>
                    <a:bodyPr/>
                    <a:lstStyle/>
                    <a:p>
                      <a:pPr algn="ctr"/>
                      <a:r>
                        <a:rPr lang="en-US" sz="1800" b="1" i="0" dirty="0">
                          <a:solidFill>
                            <a:schemeClr val="accent3">
                              <a:lumMod val="50000"/>
                            </a:schemeClr>
                          </a:solidFill>
                          <a:latin typeface="Arial" panose="020B0604020202020204" pitchFamily="34" charset="0"/>
                          <a:cs typeface="Arial" panose="020B0604020202020204" pitchFamily="34" charset="0"/>
                        </a:rPr>
                        <a:t>Accuracy Score – Train</a:t>
                      </a:r>
                      <a:endParaRPr lang="en-US" sz="1800" b="0" i="1" dirty="0"/>
                    </a:p>
                  </a:txBody>
                  <a:tcPr marL="58151" marR="58151"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1800" b="1" dirty="0">
                          <a:solidFill>
                            <a:schemeClr val="tx1"/>
                          </a:solidFill>
                          <a:latin typeface="Arial" panose="020B0604020202020204" pitchFamily="34" charset="0"/>
                          <a:cs typeface="Arial" panose="020B0604020202020204" pitchFamily="34" charset="0"/>
                        </a:rPr>
                        <a:t>0.84</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Arial Unicode MS"/>
                          <a:cs typeface="Arial" panose="020B0604020202020204" pitchFamily="34" charset="0"/>
                        </a:rPr>
                        <a:t>0.71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rgbClr val="FFFA00"/>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0.99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0.86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vMerge="1">
                  <a:txBody>
                    <a:bodyPr/>
                    <a:lstStyle/>
                    <a:p>
                      <a:endParaRPr lang="en-US"/>
                    </a:p>
                  </a:txBody>
                  <a:tcPr/>
                </a:tc>
                <a:tc>
                  <a:txBody>
                    <a:bodyPr/>
                    <a:lstStyle/>
                    <a:p>
                      <a:pPr algn="ctr"/>
                      <a:r>
                        <a:rPr lang="en-US" sz="1800" b="1" dirty="0">
                          <a:solidFill>
                            <a:schemeClr val="tx1"/>
                          </a:solidFill>
                          <a:latin typeface="Arial" panose="020B0604020202020204" pitchFamily="34" charset="0"/>
                          <a:cs typeface="Arial" panose="020B0604020202020204" pitchFamily="34" charset="0"/>
                        </a:rPr>
                        <a:t>0.89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Arial Unicode MS"/>
                          <a:cs typeface="Arial" panose="020B0604020202020204" pitchFamily="34" charset="0"/>
                        </a:rPr>
                        <a:t>0.70</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0.99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0.71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extLst>
                  <a:ext uri="{0D108BD9-81ED-4DB2-BD59-A6C34878D82A}">
                    <a16:rowId xmlns:a16="http://schemas.microsoft.com/office/drawing/2014/main" val="2175845649"/>
                  </a:ext>
                </a:extLst>
              </a:tr>
              <a:tr h="921010">
                <a:tc>
                  <a:txBody>
                    <a:bodyPr/>
                    <a:lstStyle/>
                    <a:p>
                      <a:pPr marL="0" algn="ctr" defTabSz="914400" rtl="0" eaLnBrk="1" latinLnBrk="0" hangingPunct="1"/>
                      <a:r>
                        <a:rPr lang="en-US" sz="1800" b="1" i="0" kern="1200" dirty="0">
                          <a:solidFill>
                            <a:schemeClr val="accent3">
                              <a:lumMod val="50000"/>
                            </a:schemeClr>
                          </a:solidFill>
                          <a:latin typeface="Arial" panose="020B0604020202020204" pitchFamily="34" charset="0"/>
                          <a:ea typeface="+mn-ea"/>
                          <a:cs typeface="Arial" panose="020B0604020202020204" pitchFamily="34" charset="0"/>
                        </a:rPr>
                        <a:t>Accuracy Score – Test</a:t>
                      </a:r>
                    </a:p>
                  </a:txBody>
                  <a:tcPr marL="58151" marR="58151"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0.78</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0.88</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0.84</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vMerge="1">
                  <a:txBody>
                    <a:bodyPr/>
                    <a:lstStyle/>
                    <a:p>
                      <a:endParaRPr lang="en-US"/>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0.79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Arial Unicode MS"/>
                          <a:cs typeface="Arial" panose="020B0604020202020204" pitchFamily="34" charset="0"/>
                        </a:rPr>
                        <a:t>0.72</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0.88</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extLst>
                  <a:ext uri="{0D108BD9-81ED-4DB2-BD59-A6C34878D82A}">
                    <a16:rowId xmlns:a16="http://schemas.microsoft.com/office/drawing/2014/main" val="2000369761"/>
                  </a:ext>
                </a:extLst>
              </a:tr>
              <a:tr h="921010">
                <a:tc>
                  <a:txBody>
                    <a:bodyPr/>
                    <a:lstStyle/>
                    <a:p>
                      <a:pPr marL="0" algn="ctr" defTabSz="914400" rtl="0" eaLnBrk="1" latinLnBrk="0" hangingPunct="1"/>
                      <a:r>
                        <a:rPr lang="en-US" sz="1800" b="1" i="0" kern="1200" dirty="0">
                          <a:solidFill>
                            <a:schemeClr val="accent3">
                              <a:lumMod val="50000"/>
                            </a:schemeClr>
                          </a:solidFill>
                          <a:latin typeface="Arial" panose="020B0604020202020204" pitchFamily="34" charset="0"/>
                          <a:ea typeface="+mn-ea"/>
                          <a:cs typeface="Arial" panose="020B0604020202020204" pitchFamily="34" charset="0"/>
                        </a:rPr>
                        <a:t>AUC Score</a:t>
                      </a:r>
                    </a:p>
                  </a:txBody>
                  <a:tcPr marL="58151" marR="58151"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lnL w="12700" cap="flat" cmpd="sng" algn="ctr">
                      <a:solidFill>
                        <a:schemeClr val="accent4"/>
                      </a:solidFill>
                      <a:prstDash val="solid"/>
                      <a:round/>
                      <a:headEnd type="none" w="med" len="med"/>
                      <a:tailEnd type="none" w="med" len="med"/>
                    </a:lnL>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0.85</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0.80</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0.96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0.91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vMerge="1">
                  <a:txBody>
                    <a:bodyPr/>
                    <a:lstStyle/>
                    <a:p>
                      <a:endParaRPr lang="en-US"/>
                    </a:p>
                  </a:txBody>
                  <a:tcPr>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0.85</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0.80</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0.96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extLst>
                  <a:ext uri="{0D108BD9-81ED-4DB2-BD59-A6C34878D82A}">
                    <a16:rowId xmlns:a16="http://schemas.microsoft.com/office/drawing/2014/main" val="13761079"/>
                  </a:ext>
                </a:extLst>
              </a:tr>
              <a:tr h="921010">
                <a:tc>
                  <a:txBody>
                    <a:bodyPr/>
                    <a:lstStyle/>
                    <a:p>
                      <a:pPr marL="0" algn="ctr" defTabSz="914400" rtl="0" eaLnBrk="1" latinLnBrk="0" hangingPunct="1"/>
                      <a:r>
                        <a:rPr lang="en-US" sz="1800" b="1" i="0" kern="1200" dirty="0">
                          <a:solidFill>
                            <a:schemeClr val="accent3">
                              <a:lumMod val="50000"/>
                            </a:schemeClr>
                          </a:solidFill>
                          <a:latin typeface="Arial" panose="020B0604020202020204" pitchFamily="34" charset="0"/>
                          <a:ea typeface="+mn-ea"/>
                          <a:cs typeface="Arial" panose="020B0604020202020204" pitchFamily="34" charset="0"/>
                        </a:rPr>
                        <a:t>F1 Score</a:t>
                      </a:r>
                    </a:p>
                  </a:txBody>
                  <a:tcPr marL="58151" marR="58151"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lnL w="12700" cap="flat" cmpd="sng" algn="ctr">
                      <a:solidFill>
                        <a:schemeClr val="accent4"/>
                      </a:solidFill>
                      <a:prstDash val="solid"/>
                      <a:round/>
                      <a:headEnd type="none" w="med" len="med"/>
                      <a:tailEnd type="none" w="med" len="med"/>
                    </a:lnL>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0.73</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0.69</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0.81</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vMerge="1">
                  <a:txBody>
                    <a:bodyPr/>
                    <a:lstStyle/>
                    <a:p>
                      <a:endParaRPr lang="en-US"/>
                    </a:p>
                  </a:txBody>
                  <a:tcPr>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0.75</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Arial Unicode MS"/>
                          <a:cs typeface="Arial" panose="020B0604020202020204" pitchFamily="34" charset="0"/>
                        </a:rPr>
                        <a:t>0.70</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0.86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0.70</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extLst>
                  <a:ext uri="{0D108BD9-81ED-4DB2-BD59-A6C34878D82A}">
                    <a16:rowId xmlns:a16="http://schemas.microsoft.com/office/drawing/2014/main" val="100810163"/>
                  </a:ext>
                </a:extLst>
              </a:tr>
              <a:tr h="921010">
                <a:tc>
                  <a:txBody>
                    <a:bodyPr/>
                    <a:lstStyle/>
                    <a:p>
                      <a:pPr marL="0" algn="ctr" defTabSz="914400" rtl="0" eaLnBrk="1" latinLnBrk="0" hangingPunct="1"/>
                      <a:r>
                        <a:rPr lang="en-US" sz="1800" b="1" i="0" kern="1200" dirty="0">
                          <a:solidFill>
                            <a:schemeClr val="accent3">
                              <a:lumMod val="50000"/>
                            </a:schemeClr>
                          </a:solidFill>
                          <a:latin typeface="Arial" panose="020B0604020202020204" pitchFamily="34" charset="0"/>
                          <a:ea typeface="+mn-ea"/>
                          <a:cs typeface="Arial" panose="020B0604020202020204" pitchFamily="34" charset="0"/>
                        </a:rPr>
                        <a:t>AOC Score( PR)</a:t>
                      </a:r>
                    </a:p>
                  </a:txBody>
                  <a:tcPr marL="58151" marR="58151" marT="31173" marB="3117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lnL w="12700" cap="flat" cmpd="sng" algn="ctr">
                      <a:solidFill>
                        <a:schemeClr val="accent4"/>
                      </a:solidFill>
                      <a:prstDash val="solid"/>
                      <a:round/>
                      <a:headEnd type="none" w="med" len="med"/>
                      <a:tailEnd type="none" w="med" len="med"/>
                    </a:lnL>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0.85</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0.73</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0.95</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0.92</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solidFill>
                      <a:schemeClr val="accent3"/>
                    </a:solidFill>
                  </a:tcPr>
                </a:tc>
                <a:tc vMerge="1">
                  <a:txBody>
                    <a:bodyPr/>
                    <a:lstStyle/>
                    <a:p>
                      <a:endParaRPr lang="en-US"/>
                    </a:p>
                  </a:txBody>
                  <a:tcPr>
                    <a:lnL w="12700" cap="flat" cmpd="sng" algn="ctr">
                      <a:solidFill>
                        <a:schemeClr val="accent4"/>
                      </a:solidFill>
                      <a:prstDash val="solid"/>
                      <a:round/>
                      <a:headEnd type="none" w="med" len="med"/>
                      <a:tailEnd type="none" w="med" len="med"/>
                    </a:lnL>
                    <a:lnT w="38100" cmpd="sng">
                      <a:noFill/>
                    </a:lnT>
                  </a:tcPr>
                </a:tc>
                <a:tc>
                  <a:txBody>
                    <a:bodyPr/>
                    <a:lstStyle/>
                    <a:p>
                      <a:pPr algn="ctr"/>
                      <a:r>
                        <a:rPr lang="en-US" sz="1800" b="1" dirty="0">
                          <a:solidFill>
                            <a:schemeClr val="tx1"/>
                          </a:solidFill>
                          <a:latin typeface="Arial" panose="020B0604020202020204" pitchFamily="34" charset="0"/>
                          <a:cs typeface="Arial" panose="020B0604020202020204" pitchFamily="34" charset="0"/>
                        </a:rPr>
                        <a:t>0.86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0.73</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tc>
                  <a:txBody>
                    <a:bodyPr/>
                    <a:lstStyle/>
                    <a:p>
                      <a:pPr algn="ctr"/>
                      <a:r>
                        <a:rPr lang="en-US" sz="1800" b="1" dirty="0">
                          <a:solidFill>
                            <a:schemeClr val="tx1"/>
                          </a:solidFill>
                          <a:latin typeface="Arial" panose="020B0604020202020204" pitchFamily="34" charset="0"/>
                          <a:cs typeface="Arial" panose="020B0604020202020204" pitchFamily="34" charset="0"/>
                        </a:rPr>
                        <a:t>0.96</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Arial" panose="020B0604020202020204" pitchFamily="34" charset="0"/>
                          <a:ea typeface="+mn-ea"/>
                          <a:cs typeface="Arial" panose="020B0604020202020204" pitchFamily="34" charset="0"/>
                        </a:rPr>
                        <a:t>0.73</a:t>
                      </a:r>
                    </a:p>
                  </a:txBody>
                  <a:tcPr marL="7144" marR="7144" marT="6494"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FFFA00"/>
                    </a:solidFill>
                  </a:tcPr>
                </a:tc>
                <a:extLst>
                  <a:ext uri="{0D108BD9-81ED-4DB2-BD59-A6C34878D82A}">
                    <a16:rowId xmlns:a16="http://schemas.microsoft.com/office/drawing/2014/main" val="3823631035"/>
                  </a:ext>
                </a:extLst>
              </a:tr>
            </a:tbl>
          </a:graphicData>
        </a:graphic>
      </p:graphicFrame>
      <p:sp>
        <p:nvSpPr>
          <p:cNvPr id="11" name="Rectangle 10">
            <a:extLst>
              <a:ext uri="{FF2B5EF4-FFF2-40B4-BE49-F238E27FC236}">
                <a16:creationId xmlns:a16="http://schemas.microsoft.com/office/drawing/2014/main" id="{8044668B-E0F9-43FB-B9A4-E71A75EC23BF}"/>
              </a:ext>
            </a:extLst>
          </p:cNvPr>
          <p:cNvSpPr/>
          <p:nvPr/>
        </p:nvSpPr>
        <p:spPr>
          <a:xfrm>
            <a:off x="7051854" y="1565082"/>
            <a:ext cx="3110527" cy="770720"/>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3">
                    <a:lumMod val="50000"/>
                  </a:schemeClr>
                </a:solidFill>
                <a:latin typeface="Arial" panose="020B0604020202020204" pitchFamily="34" charset="0"/>
                <a:cs typeface="Arial" panose="020B0604020202020204" pitchFamily="34" charset="0"/>
              </a:rPr>
              <a:t>Non Tuned </a:t>
            </a:r>
            <a:endParaRPr lang="en-US"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074DF21-6259-409C-9B10-A0B3D2EA3475}"/>
              </a:ext>
            </a:extLst>
          </p:cNvPr>
          <p:cNvSpPr/>
          <p:nvPr/>
        </p:nvSpPr>
        <p:spPr>
          <a:xfrm>
            <a:off x="13225563" y="1565082"/>
            <a:ext cx="3110527" cy="770720"/>
          </a:xfrm>
          <a:prstGeom prst="rect">
            <a:avLst/>
          </a:prstGeom>
          <a:solidFill>
            <a:schemeClr val="accent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lumMod val="50000"/>
                  </a:schemeClr>
                </a:solidFill>
                <a:latin typeface="Arial" panose="020B0604020202020204" pitchFamily="34" charset="0"/>
                <a:cs typeface="Arial" panose="020B0604020202020204" pitchFamily="34" charset="0"/>
              </a:rPr>
              <a:t>Tuned</a:t>
            </a:r>
            <a:endParaRPr lang="en-US" i="1" dirty="0">
              <a:solidFill>
                <a:schemeClr val="accent3">
                  <a:lumMod val="50000"/>
                </a:schemeClr>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CD554780-F75A-4C07-9965-13C976445E8A}"/>
              </a:ext>
            </a:extLst>
          </p:cNvPr>
          <p:cNvSpPr/>
          <p:nvPr/>
        </p:nvSpPr>
        <p:spPr>
          <a:xfrm>
            <a:off x="101229" y="8143964"/>
            <a:ext cx="568390" cy="58776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8">
            <a:extLst>
              <a:ext uri="{FF2B5EF4-FFF2-40B4-BE49-F238E27FC236}">
                <a16:creationId xmlns:a16="http://schemas.microsoft.com/office/drawing/2014/main" id="{1BF19B50-897A-4C4F-B73E-B8C4E286011F}"/>
              </a:ext>
            </a:extLst>
          </p:cNvPr>
          <p:cNvSpPr txBox="1"/>
          <p:nvPr/>
        </p:nvSpPr>
        <p:spPr>
          <a:xfrm>
            <a:off x="869495" y="8233945"/>
            <a:ext cx="4587356" cy="33733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Good Score: 0.8 - 1</a:t>
            </a:r>
          </a:p>
        </p:txBody>
      </p:sp>
      <p:sp>
        <p:nvSpPr>
          <p:cNvPr id="14" name="Oval 13">
            <a:extLst>
              <a:ext uri="{FF2B5EF4-FFF2-40B4-BE49-F238E27FC236}">
                <a16:creationId xmlns:a16="http://schemas.microsoft.com/office/drawing/2014/main" id="{9F4AD7DE-7089-45F8-AC18-ED4B56E051CB}"/>
              </a:ext>
            </a:extLst>
          </p:cNvPr>
          <p:cNvSpPr/>
          <p:nvPr/>
        </p:nvSpPr>
        <p:spPr>
          <a:xfrm>
            <a:off x="101229" y="8877300"/>
            <a:ext cx="568390" cy="587768"/>
          </a:xfrm>
          <a:prstGeom prst="ellipse">
            <a:avLst/>
          </a:prstGeom>
          <a:solidFill>
            <a:srgbClr val="FFFA00"/>
          </a:solidFill>
          <a:ln>
            <a:solidFill>
              <a:srgbClr val="FF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8">
            <a:extLst>
              <a:ext uri="{FF2B5EF4-FFF2-40B4-BE49-F238E27FC236}">
                <a16:creationId xmlns:a16="http://schemas.microsoft.com/office/drawing/2014/main" id="{D3729A3D-183E-4686-9448-FDE0AE39D509}"/>
              </a:ext>
            </a:extLst>
          </p:cNvPr>
          <p:cNvSpPr txBox="1"/>
          <p:nvPr/>
        </p:nvSpPr>
        <p:spPr>
          <a:xfrm>
            <a:off x="885825" y="8997164"/>
            <a:ext cx="4587356" cy="33733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Average Score: 0.79 – 0.50</a:t>
            </a:r>
          </a:p>
        </p:txBody>
      </p:sp>
      <p:sp>
        <p:nvSpPr>
          <p:cNvPr id="17" name="TextBox 18">
            <a:extLst>
              <a:ext uri="{FF2B5EF4-FFF2-40B4-BE49-F238E27FC236}">
                <a16:creationId xmlns:a16="http://schemas.microsoft.com/office/drawing/2014/main" id="{8D0DB042-27CF-4880-A242-F5FD0CBEBDBF}"/>
              </a:ext>
            </a:extLst>
          </p:cNvPr>
          <p:cNvSpPr txBox="1"/>
          <p:nvPr/>
        </p:nvSpPr>
        <p:spPr>
          <a:xfrm>
            <a:off x="902154" y="9772080"/>
            <a:ext cx="4587356" cy="33733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Bad Score: 0.49 – 0</a:t>
            </a:r>
          </a:p>
        </p:txBody>
      </p:sp>
      <p:sp>
        <p:nvSpPr>
          <p:cNvPr id="18" name="Oval 17">
            <a:extLst>
              <a:ext uri="{FF2B5EF4-FFF2-40B4-BE49-F238E27FC236}">
                <a16:creationId xmlns:a16="http://schemas.microsoft.com/office/drawing/2014/main" id="{C83BFDAA-0FA7-4D40-A537-E341AFA12A63}"/>
              </a:ext>
            </a:extLst>
          </p:cNvPr>
          <p:cNvSpPr/>
          <p:nvPr/>
        </p:nvSpPr>
        <p:spPr>
          <a:xfrm>
            <a:off x="101229" y="9639300"/>
            <a:ext cx="568390" cy="5877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peech Bubble: Rectangle with Corners Rounded 18">
            <a:extLst>
              <a:ext uri="{FF2B5EF4-FFF2-40B4-BE49-F238E27FC236}">
                <a16:creationId xmlns:a16="http://schemas.microsoft.com/office/drawing/2014/main" id="{4EBD3504-A471-4C20-8C76-87F55F0183B1}"/>
              </a:ext>
            </a:extLst>
          </p:cNvPr>
          <p:cNvSpPr/>
          <p:nvPr/>
        </p:nvSpPr>
        <p:spPr>
          <a:xfrm>
            <a:off x="10162381" y="8464046"/>
            <a:ext cx="7897019" cy="1308034"/>
          </a:xfrm>
          <a:prstGeom prst="wedgeRoundRectCallout">
            <a:avLst>
              <a:gd name="adj1" fmla="val -25817"/>
              <a:gd name="adj2" fmla="val -63379"/>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8">
            <a:extLst>
              <a:ext uri="{FF2B5EF4-FFF2-40B4-BE49-F238E27FC236}">
                <a16:creationId xmlns:a16="http://schemas.microsoft.com/office/drawing/2014/main" id="{6E50CFDD-A120-4F72-A027-33F288232547}"/>
              </a:ext>
            </a:extLst>
          </p:cNvPr>
          <p:cNvSpPr txBox="1"/>
          <p:nvPr/>
        </p:nvSpPr>
        <p:spPr>
          <a:xfrm>
            <a:off x="10348754" y="8597599"/>
            <a:ext cx="7329645" cy="1081130"/>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Based on the various model evaluation metrics, it can be inferred that </a:t>
            </a:r>
            <a:r>
              <a:rPr lang="en-US" sz="2000" b="1" spc="120" dirty="0">
                <a:solidFill>
                  <a:srgbClr val="62441B"/>
                </a:solidFill>
                <a:latin typeface="Arial" panose="020B0604020202020204" pitchFamily="34" charset="0"/>
                <a:ea typeface="Nirmala UI" panose="020B0502040204020203" pitchFamily="34" charset="0"/>
                <a:cs typeface="Arial" panose="020B0604020202020204" pitchFamily="34" charset="0"/>
              </a:rPr>
              <a:t>“</a:t>
            </a:r>
            <a:r>
              <a:rPr lang="en-US" sz="2000" b="1" spc="120">
                <a:solidFill>
                  <a:srgbClr val="62441B"/>
                </a:solidFill>
                <a:latin typeface="Arial" panose="020B0604020202020204" pitchFamily="34" charset="0"/>
                <a:ea typeface="Nirmala UI" panose="020B0502040204020203" pitchFamily="34" charset="0"/>
                <a:cs typeface="Arial" panose="020B0604020202020204" pitchFamily="34" charset="0"/>
              </a:rPr>
              <a:t>Support Vector Machine”</a:t>
            </a:r>
            <a:r>
              <a:rPr lang="en-US" sz="2000" spc="120">
                <a:solidFill>
                  <a:srgbClr val="62441B"/>
                </a:solidFill>
                <a:latin typeface="Arial" panose="020B0604020202020204" pitchFamily="34" charset="0"/>
                <a:ea typeface="Nirmala UI" panose="020B0502040204020203" pitchFamily="34" charset="0"/>
                <a:cs typeface="Arial" panose="020B0604020202020204" pitchFamily="34" charset="0"/>
              </a:rPr>
              <a:t> </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is the best model to predict churn rate for the given dataset</a:t>
            </a:r>
          </a:p>
        </p:txBody>
      </p:sp>
    </p:spTree>
    <p:extLst>
      <p:ext uri="{BB962C8B-B14F-4D97-AF65-F5344CB8AC3E}">
        <p14:creationId xmlns:p14="http://schemas.microsoft.com/office/powerpoint/2010/main" val="3015251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pic>
        <p:nvPicPr>
          <p:cNvPr id="9" name="Picture 9"/>
          <p:cNvPicPr>
            <a:picLocks noChangeAspect="1"/>
          </p:cNvPicPr>
          <p:nvPr/>
        </p:nvPicPr>
        <p:blipFill>
          <a:blip r:embed="rId10"/>
          <a:srcRect/>
          <a:stretch>
            <a:fillRect/>
          </a:stretch>
        </p:blipFill>
        <p:spPr>
          <a:xfrm>
            <a:off x="395174" y="2725833"/>
            <a:ext cx="7785517" cy="3650408"/>
          </a:xfrm>
          <a:prstGeom prst="rect">
            <a:avLst/>
          </a:prstGeom>
        </p:spPr>
      </p:pic>
      <p:pic>
        <p:nvPicPr>
          <p:cNvPr id="10" name="Picture 10"/>
          <p:cNvPicPr>
            <a:picLocks noChangeAspect="1"/>
          </p:cNvPicPr>
          <p:nvPr/>
        </p:nvPicPr>
        <p:blipFill>
          <a:blip r:embed="rId11"/>
          <a:srcRect/>
          <a:stretch>
            <a:fillRect/>
          </a:stretch>
        </p:blipFill>
        <p:spPr>
          <a:xfrm>
            <a:off x="395174" y="7093472"/>
            <a:ext cx="7453426" cy="2758186"/>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pic>
        <p:nvPicPr>
          <p:cNvPr id="13" name="Picture 13"/>
          <p:cNvPicPr>
            <a:picLocks noChangeAspect="1"/>
          </p:cNvPicPr>
          <p:nvPr/>
        </p:nvPicPr>
        <p:blipFill>
          <a:blip r:embed="rId12"/>
          <a:srcRect/>
          <a:stretch>
            <a:fillRect/>
          </a:stretch>
        </p:blipFill>
        <p:spPr>
          <a:xfrm>
            <a:off x="9708210" y="2572693"/>
            <a:ext cx="6303044" cy="2262533"/>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Importing Libraries &amp; Dataset</a:t>
            </a:r>
          </a:p>
        </p:txBody>
      </p:sp>
      <p:pic>
        <p:nvPicPr>
          <p:cNvPr id="16" name="Picture 15">
            <a:extLst>
              <a:ext uri="{FF2B5EF4-FFF2-40B4-BE49-F238E27FC236}">
                <a16:creationId xmlns:a16="http://schemas.microsoft.com/office/drawing/2014/main" id="{C91F181C-EA45-4611-A42A-F8B803FD36DF}"/>
              </a:ext>
            </a:extLst>
          </p:cNvPr>
          <p:cNvPicPr>
            <a:picLocks noChangeAspect="1"/>
          </p:cNvPicPr>
          <p:nvPr/>
        </p:nvPicPr>
        <p:blipFill>
          <a:blip r:embed="rId13"/>
          <a:stretch>
            <a:fillRect/>
          </a:stretch>
        </p:blipFill>
        <p:spPr>
          <a:xfrm>
            <a:off x="12075927" y="4662893"/>
            <a:ext cx="5816899" cy="5188217"/>
          </a:xfrm>
          <a:prstGeom prst="rect">
            <a:avLst/>
          </a:prstGeom>
        </p:spPr>
      </p:pic>
      <p:sp>
        <p:nvSpPr>
          <p:cNvPr id="17" name="TextBox 18">
            <a:extLst>
              <a:ext uri="{FF2B5EF4-FFF2-40B4-BE49-F238E27FC236}">
                <a16:creationId xmlns:a16="http://schemas.microsoft.com/office/drawing/2014/main" id="{4ECF31B0-08DB-4EE9-BF6B-CE6B800E26B9}"/>
              </a:ext>
            </a:extLst>
          </p:cNvPr>
          <p:cNvSpPr txBox="1"/>
          <p:nvPr/>
        </p:nvSpPr>
        <p:spPr>
          <a:xfrm>
            <a:off x="600726" y="2174868"/>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Importing Basic Libraries</a:t>
            </a:r>
          </a:p>
        </p:txBody>
      </p:sp>
      <p:sp>
        <p:nvSpPr>
          <p:cNvPr id="18" name="TextBox 18">
            <a:extLst>
              <a:ext uri="{FF2B5EF4-FFF2-40B4-BE49-F238E27FC236}">
                <a16:creationId xmlns:a16="http://schemas.microsoft.com/office/drawing/2014/main" id="{482C217A-41E7-4A6C-94F1-EDB8C0ACDD1B}"/>
              </a:ext>
            </a:extLst>
          </p:cNvPr>
          <p:cNvSpPr txBox="1"/>
          <p:nvPr/>
        </p:nvSpPr>
        <p:spPr>
          <a:xfrm>
            <a:off x="600726" y="6555063"/>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Importing </a:t>
            </a:r>
            <a:r>
              <a:rPr lang="en-US" sz="3200" spc="120" dirty="0" err="1">
                <a:solidFill>
                  <a:srgbClr val="62441B"/>
                </a:solidFill>
                <a:latin typeface="Nunito Bold"/>
              </a:rPr>
              <a:t>DataFile</a:t>
            </a:r>
            <a:endParaRPr lang="en-US" sz="3200" spc="120" dirty="0">
              <a:solidFill>
                <a:srgbClr val="62441B"/>
              </a:solidFill>
              <a:latin typeface="Nunito Bold"/>
            </a:endParaRPr>
          </a:p>
        </p:txBody>
      </p:sp>
      <p:sp>
        <p:nvSpPr>
          <p:cNvPr id="21" name="TextBox 18">
            <a:extLst>
              <a:ext uri="{FF2B5EF4-FFF2-40B4-BE49-F238E27FC236}">
                <a16:creationId xmlns:a16="http://schemas.microsoft.com/office/drawing/2014/main" id="{4A1726BD-875D-4B12-AE01-9CBE0EEF2F84}"/>
              </a:ext>
            </a:extLst>
          </p:cNvPr>
          <p:cNvSpPr txBox="1"/>
          <p:nvPr/>
        </p:nvSpPr>
        <p:spPr>
          <a:xfrm>
            <a:off x="9833578" y="2174868"/>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Summary of Dataset</a:t>
            </a:r>
          </a:p>
        </p:txBody>
      </p:sp>
      <p:sp>
        <p:nvSpPr>
          <p:cNvPr id="23" name="Speech Bubble: Rectangle with Corners Rounded 22">
            <a:extLst>
              <a:ext uri="{FF2B5EF4-FFF2-40B4-BE49-F238E27FC236}">
                <a16:creationId xmlns:a16="http://schemas.microsoft.com/office/drawing/2014/main" id="{672A5ACD-4785-4FA0-9118-86D7E97EC07B}"/>
              </a:ext>
            </a:extLst>
          </p:cNvPr>
          <p:cNvSpPr/>
          <p:nvPr/>
        </p:nvSpPr>
        <p:spPr>
          <a:xfrm>
            <a:off x="9232854" y="5595385"/>
            <a:ext cx="2340042" cy="3434315"/>
          </a:xfrm>
          <a:prstGeom prst="wedgeRoundRectCallout">
            <a:avLst>
              <a:gd name="adj1" fmla="val 75829"/>
              <a:gd name="adj2" fmla="val -560"/>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18">
            <a:extLst>
              <a:ext uri="{FF2B5EF4-FFF2-40B4-BE49-F238E27FC236}">
                <a16:creationId xmlns:a16="http://schemas.microsoft.com/office/drawing/2014/main" id="{61B58D3A-9865-46AF-86B0-F6A8B70C2344}"/>
              </a:ext>
            </a:extLst>
          </p:cNvPr>
          <p:cNvSpPr txBox="1"/>
          <p:nvPr/>
        </p:nvSpPr>
        <p:spPr>
          <a:xfrm>
            <a:off x="9830667" y="2174868"/>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Summary of Dataset</a:t>
            </a:r>
          </a:p>
        </p:txBody>
      </p:sp>
      <p:sp>
        <p:nvSpPr>
          <p:cNvPr id="26" name="TextBox 18">
            <a:extLst>
              <a:ext uri="{FF2B5EF4-FFF2-40B4-BE49-F238E27FC236}">
                <a16:creationId xmlns:a16="http://schemas.microsoft.com/office/drawing/2014/main" id="{6717A635-1703-4BAB-BD17-22245D2133BF}"/>
              </a:ext>
            </a:extLst>
          </p:cNvPr>
          <p:cNvSpPr txBox="1"/>
          <p:nvPr/>
        </p:nvSpPr>
        <p:spPr>
          <a:xfrm>
            <a:off x="9394463" y="6134100"/>
            <a:ext cx="2035537" cy="2603277"/>
          </a:xfrm>
          <a:prstGeom prst="rect">
            <a:avLst/>
          </a:prstGeom>
        </p:spPr>
        <p:txBody>
          <a:bodyPr wrap="square" lIns="0" tIns="0" rIns="0" bIns="0" rtlCol="0" anchor="t">
            <a:spAutoFit/>
          </a:bodyPr>
          <a:lstStyle/>
          <a:p>
            <a:pPr marL="0" lvl="0" indent="0" algn="just">
              <a:lnSpc>
                <a:spcPts val="2879"/>
              </a:lnSpc>
            </a:pPr>
            <a:r>
              <a:rPr lang="en-US" sz="2800" spc="120" dirty="0">
                <a:solidFill>
                  <a:srgbClr val="62441B"/>
                </a:solidFill>
                <a:latin typeface="Nirmala UI" panose="020B0502040204020203" pitchFamily="34" charset="0"/>
                <a:ea typeface="Nirmala UI" panose="020B0502040204020203" pitchFamily="34" charset="0"/>
                <a:cs typeface="Nirmala UI" panose="020B0502040204020203" pitchFamily="34" charset="0"/>
              </a:rPr>
              <a:t>Majority of the columns in the dataset are of “object” datatype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Data Cleaning</a:t>
            </a:r>
          </a:p>
        </p:txBody>
      </p:sp>
      <p:sp>
        <p:nvSpPr>
          <p:cNvPr id="17" name="TextBox 18">
            <a:extLst>
              <a:ext uri="{FF2B5EF4-FFF2-40B4-BE49-F238E27FC236}">
                <a16:creationId xmlns:a16="http://schemas.microsoft.com/office/drawing/2014/main" id="{4ECF31B0-08DB-4EE9-BF6B-CE6B800E26B9}"/>
              </a:ext>
            </a:extLst>
          </p:cNvPr>
          <p:cNvSpPr txBox="1"/>
          <p:nvPr/>
        </p:nvSpPr>
        <p:spPr>
          <a:xfrm>
            <a:off x="562463" y="7147766"/>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Shape of Dataset</a:t>
            </a:r>
          </a:p>
        </p:txBody>
      </p:sp>
      <p:sp>
        <p:nvSpPr>
          <p:cNvPr id="23" name="Speech Bubble: Rectangle with Corners Rounded 22">
            <a:extLst>
              <a:ext uri="{FF2B5EF4-FFF2-40B4-BE49-F238E27FC236}">
                <a16:creationId xmlns:a16="http://schemas.microsoft.com/office/drawing/2014/main" id="{672A5ACD-4785-4FA0-9118-86D7E97EC07B}"/>
              </a:ext>
            </a:extLst>
          </p:cNvPr>
          <p:cNvSpPr/>
          <p:nvPr/>
        </p:nvSpPr>
        <p:spPr>
          <a:xfrm>
            <a:off x="14384192" y="2852621"/>
            <a:ext cx="3370408" cy="1681279"/>
          </a:xfrm>
          <a:prstGeom prst="wedgeRoundRectCallout">
            <a:avLst>
              <a:gd name="adj1" fmla="val -54997"/>
              <a:gd name="adj2" fmla="val -1777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18">
            <a:extLst>
              <a:ext uri="{FF2B5EF4-FFF2-40B4-BE49-F238E27FC236}">
                <a16:creationId xmlns:a16="http://schemas.microsoft.com/office/drawing/2014/main" id="{61B58D3A-9865-46AF-86B0-F6A8B70C2344}"/>
              </a:ext>
            </a:extLst>
          </p:cNvPr>
          <p:cNvSpPr txBox="1"/>
          <p:nvPr/>
        </p:nvSpPr>
        <p:spPr>
          <a:xfrm>
            <a:off x="9830667" y="2174868"/>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Null Values Check</a:t>
            </a:r>
          </a:p>
        </p:txBody>
      </p:sp>
      <p:sp>
        <p:nvSpPr>
          <p:cNvPr id="26" name="TextBox 18">
            <a:extLst>
              <a:ext uri="{FF2B5EF4-FFF2-40B4-BE49-F238E27FC236}">
                <a16:creationId xmlns:a16="http://schemas.microsoft.com/office/drawing/2014/main" id="{6717A635-1703-4BAB-BD17-22245D2133BF}"/>
              </a:ext>
            </a:extLst>
          </p:cNvPr>
          <p:cNvSpPr txBox="1"/>
          <p:nvPr/>
        </p:nvSpPr>
        <p:spPr>
          <a:xfrm>
            <a:off x="14545803" y="3256707"/>
            <a:ext cx="2827798" cy="1115690"/>
          </a:xfrm>
          <a:prstGeom prst="rect">
            <a:avLst/>
          </a:prstGeom>
        </p:spPr>
        <p:txBody>
          <a:bodyPr wrap="square" lIns="0" tIns="0" rIns="0" bIns="0" rtlCol="0" anchor="t">
            <a:spAutoFit/>
          </a:bodyPr>
          <a:lstStyle/>
          <a:p>
            <a:pPr marL="0" lvl="0" indent="0" algn="just">
              <a:lnSpc>
                <a:spcPts val="2879"/>
              </a:lnSpc>
            </a:pPr>
            <a:r>
              <a:rPr lang="en-US" sz="2800" spc="120" dirty="0">
                <a:solidFill>
                  <a:srgbClr val="62441B"/>
                </a:solidFill>
                <a:latin typeface="Nirmala UI" panose="020B0502040204020203" pitchFamily="34" charset="0"/>
                <a:ea typeface="Nirmala UI" panose="020B0502040204020203" pitchFamily="34" charset="0"/>
                <a:cs typeface="Nirmala UI" panose="020B0502040204020203" pitchFamily="34" charset="0"/>
              </a:rPr>
              <a:t>No null value present in dataset</a:t>
            </a:r>
          </a:p>
        </p:txBody>
      </p:sp>
      <p:pic>
        <p:nvPicPr>
          <p:cNvPr id="19" name="Picture 18">
            <a:extLst>
              <a:ext uri="{FF2B5EF4-FFF2-40B4-BE49-F238E27FC236}">
                <a16:creationId xmlns:a16="http://schemas.microsoft.com/office/drawing/2014/main" id="{6F305B89-E086-4336-937A-88FA683164C2}"/>
              </a:ext>
            </a:extLst>
          </p:cNvPr>
          <p:cNvPicPr>
            <a:picLocks noChangeAspect="1"/>
          </p:cNvPicPr>
          <p:nvPr/>
        </p:nvPicPr>
        <p:blipFill>
          <a:blip r:embed="rId10"/>
          <a:stretch>
            <a:fillRect/>
          </a:stretch>
        </p:blipFill>
        <p:spPr>
          <a:xfrm>
            <a:off x="411431" y="2676873"/>
            <a:ext cx="8618450" cy="4219227"/>
          </a:xfrm>
          <a:prstGeom prst="rect">
            <a:avLst/>
          </a:prstGeom>
        </p:spPr>
      </p:pic>
      <p:pic>
        <p:nvPicPr>
          <p:cNvPr id="22" name="Picture 21">
            <a:extLst>
              <a:ext uri="{FF2B5EF4-FFF2-40B4-BE49-F238E27FC236}">
                <a16:creationId xmlns:a16="http://schemas.microsoft.com/office/drawing/2014/main" id="{4BF04888-2B55-4B01-8975-3EC54B35E139}"/>
              </a:ext>
            </a:extLst>
          </p:cNvPr>
          <p:cNvPicPr>
            <a:picLocks noChangeAspect="1"/>
          </p:cNvPicPr>
          <p:nvPr/>
        </p:nvPicPr>
        <p:blipFill>
          <a:blip r:embed="rId11"/>
          <a:stretch>
            <a:fillRect/>
          </a:stretch>
        </p:blipFill>
        <p:spPr>
          <a:xfrm>
            <a:off x="439505" y="7695882"/>
            <a:ext cx="7331591" cy="1835244"/>
          </a:xfrm>
          <a:prstGeom prst="rect">
            <a:avLst/>
          </a:prstGeom>
        </p:spPr>
      </p:pic>
      <p:sp>
        <p:nvSpPr>
          <p:cNvPr id="27" name="TextBox 18">
            <a:extLst>
              <a:ext uri="{FF2B5EF4-FFF2-40B4-BE49-F238E27FC236}">
                <a16:creationId xmlns:a16="http://schemas.microsoft.com/office/drawing/2014/main" id="{356307D5-E892-4A44-89F6-1BD0A25B7459}"/>
              </a:ext>
            </a:extLst>
          </p:cNvPr>
          <p:cNvSpPr txBox="1"/>
          <p:nvPr/>
        </p:nvSpPr>
        <p:spPr>
          <a:xfrm>
            <a:off x="600726" y="2286510"/>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Statistical Summary </a:t>
            </a:r>
          </a:p>
        </p:txBody>
      </p:sp>
      <p:pic>
        <p:nvPicPr>
          <p:cNvPr id="30" name="Picture 29">
            <a:extLst>
              <a:ext uri="{FF2B5EF4-FFF2-40B4-BE49-F238E27FC236}">
                <a16:creationId xmlns:a16="http://schemas.microsoft.com/office/drawing/2014/main" id="{87AFB5F0-A01B-4002-A8DB-386A9F53C50C}"/>
              </a:ext>
            </a:extLst>
          </p:cNvPr>
          <p:cNvPicPr>
            <a:picLocks noChangeAspect="1"/>
          </p:cNvPicPr>
          <p:nvPr/>
        </p:nvPicPr>
        <p:blipFill>
          <a:blip r:embed="rId12"/>
          <a:stretch>
            <a:fillRect/>
          </a:stretch>
        </p:blipFill>
        <p:spPr>
          <a:xfrm>
            <a:off x="9740323" y="2737240"/>
            <a:ext cx="4076776" cy="4036016"/>
          </a:xfrm>
          <a:prstGeom prst="rect">
            <a:avLst/>
          </a:prstGeom>
        </p:spPr>
      </p:pic>
      <p:pic>
        <p:nvPicPr>
          <p:cNvPr id="32" name="Picture 31">
            <a:extLst>
              <a:ext uri="{FF2B5EF4-FFF2-40B4-BE49-F238E27FC236}">
                <a16:creationId xmlns:a16="http://schemas.microsoft.com/office/drawing/2014/main" id="{86350AC7-D9DA-4580-83A1-79681EBB648A}"/>
              </a:ext>
            </a:extLst>
          </p:cNvPr>
          <p:cNvPicPr>
            <a:picLocks noChangeAspect="1"/>
          </p:cNvPicPr>
          <p:nvPr/>
        </p:nvPicPr>
        <p:blipFill>
          <a:blip r:embed="rId13"/>
          <a:stretch>
            <a:fillRect/>
          </a:stretch>
        </p:blipFill>
        <p:spPr>
          <a:xfrm>
            <a:off x="9794147" y="7239206"/>
            <a:ext cx="6674193" cy="2806844"/>
          </a:xfrm>
          <a:prstGeom prst="rect">
            <a:avLst/>
          </a:prstGeom>
        </p:spPr>
      </p:pic>
      <p:sp>
        <p:nvSpPr>
          <p:cNvPr id="34" name="TextBox 18">
            <a:extLst>
              <a:ext uri="{FF2B5EF4-FFF2-40B4-BE49-F238E27FC236}">
                <a16:creationId xmlns:a16="http://schemas.microsoft.com/office/drawing/2014/main" id="{D33B828E-7878-4C31-86AA-C94ED668E629}"/>
              </a:ext>
            </a:extLst>
          </p:cNvPr>
          <p:cNvSpPr txBox="1"/>
          <p:nvPr/>
        </p:nvSpPr>
        <p:spPr>
          <a:xfrm>
            <a:off x="9830667" y="6896100"/>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List of Columns in Dataset</a:t>
            </a:r>
          </a:p>
        </p:txBody>
      </p:sp>
    </p:spTree>
    <p:extLst>
      <p:ext uri="{BB962C8B-B14F-4D97-AF65-F5344CB8AC3E}">
        <p14:creationId xmlns:p14="http://schemas.microsoft.com/office/powerpoint/2010/main" val="87102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Data Exploration</a:t>
            </a:r>
          </a:p>
        </p:txBody>
      </p:sp>
      <p:sp>
        <p:nvSpPr>
          <p:cNvPr id="17" name="TextBox 18">
            <a:extLst>
              <a:ext uri="{FF2B5EF4-FFF2-40B4-BE49-F238E27FC236}">
                <a16:creationId xmlns:a16="http://schemas.microsoft.com/office/drawing/2014/main" id="{4ECF31B0-08DB-4EE9-BF6B-CE6B800E26B9}"/>
              </a:ext>
            </a:extLst>
          </p:cNvPr>
          <p:cNvSpPr txBox="1"/>
          <p:nvPr/>
        </p:nvSpPr>
        <p:spPr>
          <a:xfrm>
            <a:off x="562463" y="7147766"/>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Box Plot </a:t>
            </a:r>
          </a:p>
        </p:txBody>
      </p:sp>
      <p:sp>
        <p:nvSpPr>
          <p:cNvPr id="23" name="Speech Bubble: Rectangle with Corners Rounded 22">
            <a:extLst>
              <a:ext uri="{FF2B5EF4-FFF2-40B4-BE49-F238E27FC236}">
                <a16:creationId xmlns:a16="http://schemas.microsoft.com/office/drawing/2014/main" id="{672A5ACD-4785-4FA0-9118-86D7E97EC07B}"/>
              </a:ext>
            </a:extLst>
          </p:cNvPr>
          <p:cNvSpPr/>
          <p:nvPr/>
        </p:nvSpPr>
        <p:spPr>
          <a:xfrm>
            <a:off x="6613601" y="3271959"/>
            <a:ext cx="2377999" cy="1534198"/>
          </a:xfrm>
          <a:prstGeom prst="wedgeRoundRectCallout">
            <a:avLst>
              <a:gd name="adj1" fmla="val -54997"/>
              <a:gd name="adj2" fmla="val -1777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18">
            <a:extLst>
              <a:ext uri="{FF2B5EF4-FFF2-40B4-BE49-F238E27FC236}">
                <a16:creationId xmlns:a16="http://schemas.microsoft.com/office/drawing/2014/main" id="{6717A635-1703-4BAB-BD17-22245D2133BF}"/>
              </a:ext>
            </a:extLst>
          </p:cNvPr>
          <p:cNvSpPr txBox="1"/>
          <p:nvPr/>
        </p:nvSpPr>
        <p:spPr>
          <a:xfrm>
            <a:off x="6775212" y="3676045"/>
            <a:ext cx="1867295" cy="697499"/>
          </a:xfrm>
          <a:prstGeom prst="rect">
            <a:avLst/>
          </a:prstGeom>
        </p:spPr>
        <p:txBody>
          <a:bodyPr wrap="square" lIns="0" tIns="0" rIns="0" bIns="0" rtlCol="0" anchor="t">
            <a:spAutoFit/>
          </a:bodyPr>
          <a:lstStyle/>
          <a:p>
            <a:pPr marL="0" lvl="0" indent="0" algn="ctr">
              <a:lnSpc>
                <a:spcPts val="2879"/>
              </a:lnSpc>
            </a:pPr>
            <a:r>
              <a:rPr lang="en-US" spc="120" dirty="0">
                <a:solidFill>
                  <a:srgbClr val="62441B"/>
                </a:solidFill>
                <a:latin typeface="Arial" panose="020B0604020202020204" pitchFamily="34" charset="0"/>
                <a:ea typeface="Nirmala UI" panose="020B0502040204020203" pitchFamily="34" charset="0"/>
                <a:cs typeface="Arial" panose="020B0604020202020204" pitchFamily="34" charset="0"/>
              </a:rPr>
              <a:t>Dataset is balanced</a:t>
            </a:r>
          </a:p>
        </p:txBody>
      </p:sp>
      <p:sp>
        <p:nvSpPr>
          <p:cNvPr id="27" name="TextBox 18">
            <a:extLst>
              <a:ext uri="{FF2B5EF4-FFF2-40B4-BE49-F238E27FC236}">
                <a16:creationId xmlns:a16="http://schemas.microsoft.com/office/drawing/2014/main" id="{356307D5-E892-4A44-89F6-1BD0A25B7459}"/>
              </a:ext>
            </a:extLst>
          </p:cNvPr>
          <p:cNvSpPr txBox="1"/>
          <p:nvPr/>
        </p:nvSpPr>
        <p:spPr>
          <a:xfrm>
            <a:off x="295059" y="2286510"/>
            <a:ext cx="8696541" cy="402033"/>
          </a:xfrm>
          <a:prstGeom prst="rect">
            <a:avLst/>
          </a:prstGeom>
        </p:spPr>
        <p:txBody>
          <a:bodyPr wrap="square" lIns="0" tIns="0" rIns="0" bIns="0" rtlCol="0" anchor="t">
            <a:spAutoFit/>
          </a:bodyPr>
          <a:lstStyle/>
          <a:p>
            <a:pPr marL="0" lvl="0" indent="0">
              <a:lnSpc>
                <a:spcPts val="2879"/>
              </a:lnSpc>
            </a:pPr>
            <a:r>
              <a:rPr lang="en-US" sz="3200" spc="120" dirty="0">
                <a:solidFill>
                  <a:srgbClr val="62441B"/>
                </a:solidFill>
                <a:latin typeface="Nunito Bold"/>
              </a:rPr>
              <a:t>Check whether Dataset is Balanced or not</a:t>
            </a:r>
          </a:p>
        </p:txBody>
      </p:sp>
      <p:pic>
        <p:nvPicPr>
          <p:cNvPr id="10" name="Picture 9">
            <a:extLst>
              <a:ext uri="{FF2B5EF4-FFF2-40B4-BE49-F238E27FC236}">
                <a16:creationId xmlns:a16="http://schemas.microsoft.com/office/drawing/2014/main" id="{D6D92BE5-62F7-4CB7-8BB9-9CAFCF4CB7A8}"/>
              </a:ext>
            </a:extLst>
          </p:cNvPr>
          <p:cNvPicPr>
            <a:picLocks noChangeAspect="1"/>
          </p:cNvPicPr>
          <p:nvPr/>
        </p:nvPicPr>
        <p:blipFill>
          <a:blip r:embed="rId10"/>
          <a:stretch>
            <a:fillRect/>
          </a:stretch>
        </p:blipFill>
        <p:spPr>
          <a:xfrm>
            <a:off x="440816" y="2921388"/>
            <a:ext cx="6054024" cy="3943553"/>
          </a:xfrm>
          <a:prstGeom prst="rect">
            <a:avLst/>
          </a:prstGeom>
        </p:spPr>
      </p:pic>
      <p:pic>
        <p:nvPicPr>
          <p:cNvPr id="15" name="Picture 14">
            <a:extLst>
              <a:ext uri="{FF2B5EF4-FFF2-40B4-BE49-F238E27FC236}">
                <a16:creationId xmlns:a16="http://schemas.microsoft.com/office/drawing/2014/main" id="{CBCB3340-7572-495C-A91D-D2BE89BF5E6B}"/>
              </a:ext>
            </a:extLst>
          </p:cNvPr>
          <p:cNvPicPr>
            <a:picLocks noChangeAspect="1"/>
          </p:cNvPicPr>
          <p:nvPr/>
        </p:nvPicPr>
        <p:blipFill>
          <a:blip r:embed="rId11"/>
          <a:stretch>
            <a:fillRect/>
          </a:stretch>
        </p:blipFill>
        <p:spPr>
          <a:xfrm>
            <a:off x="543412" y="7908549"/>
            <a:ext cx="7677545" cy="1638384"/>
          </a:xfrm>
          <a:prstGeom prst="rect">
            <a:avLst/>
          </a:prstGeom>
        </p:spPr>
      </p:pic>
      <p:pic>
        <p:nvPicPr>
          <p:cNvPr id="18" name="Picture 17">
            <a:extLst>
              <a:ext uri="{FF2B5EF4-FFF2-40B4-BE49-F238E27FC236}">
                <a16:creationId xmlns:a16="http://schemas.microsoft.com/office/drawing/2014/main" id="{E39C1F52-8A98-4955-8BE0-59EA231B8E6A}"/>
              </a:ext>
            </a:extLst>
          </p:cNvPr>
          <p:cNvPicPr>
            <a:picLocks noChangeAspect="1"/>
          </p:cNvPicPr>
          <p:nvPr/>
        </p:nvPicPr>
        <p:blipFill>
          <a:blip r:embed="rId12"/>
          <a:stretch>
            <a:fillRect/>
          </a:stretch>
        </p:blipFill>
        <p:spPr>
          <a:xfrm>
            <a:off x="9766397" y="2005049"/>
            <a:ext cx="3035203" cy="3745346"/>
          </a:xfrm>
          <a:prstGeom prst="rect">
            <a:avLst/>
          </a:prstGeom>
        </p:spPr>
      </p:pic>
      <p:pic>
        <p:nvPicPr>
          <p:cNvPr id="21" name="Picture 20">
            <a:extLst>
              <a:ext uri="{FF2B5EF4-FFF2-40B4-BE49-F238E27FC236}">
                <a16:creationId xmlns:a16="http://schemas.microsoft.com/office/drawing/2014/main" id="{6C526940-7E96-412A-827B-7A53111602EB}"/>
              </a:ext>
            </a:extLst>
          </p:cNvPr>
          <p:cNvPicPr>
            <a:picLocks noChangeAspect="1"/>
          </p:cNvPicPr>
          <p:nvPr/>
        </p:nvPicPr>
        <p:blipFill>
          <a:blip r:embed="rId13"/>
          <a:stretch>
            <a:fillRect/>
          </a:stretch>
        </p:blipFill>
        <p:spPr>
          <a:xfrm>
            <a:off x="14129302" y="1945740"/>
            <a:ext cx="3892750" cy="4788146"/>
          </a:xfrm>
          <a:prstGeom prst="rect">
            <a:avLst/>
          </a:prstGeom>
        </p:spPr>
      </p:pic>
      <p:pic>
        <p:nvPicPr>
          <p:cNvPr id="28" name="Picture 27">
            <a:extLst>
              <a:ext uri="{FF2B5EF4-FFF2-40B4-BE49-F238E27FC236}">
                <a16:creationId xmlns:a16="http://schemas.microsoft.com/office/drawing/2014/main" id="{E26F429F-AA3D-4160-9B92-E0901A3103B9}"/>
              </a:ext>
            </a:extLst>
          </p:cNvPr>
          <p:cNvPicPr>
            <a:picLocks noChangeAspect="1"/>
          </p:cNvPicPr>
          <p:nvPr/>
        </p:nvPicPr>
        <p:blipFill>
          <a:blip r:embed="rId14"/>
          <a:stretch>
            <a:fillRect/>
          </a:stretch>
        </p:blipFill>
        <p:spPr>
          <a:xfrm rot="16200000">
            <a:off x="10097419" y="5610621"/>
            <a:ext cx="4057859" cy="4730993"/>
          </a:xfrm>
          <a:prstGeom prst="rect">
            <a:avLst/>
          </a:prstGeom>
        </p:spPr>
      </p:pic>
      <p:sp>
        <p:nvSpPr>
          <p:cNvPr id="33" name="Speech Bubble: Rectangle with Corners Rounded 32">
            <a:extLst>
              <a:ext uri="{FF2B5EF4-FFF2-40B4-BE49-F238E27FC236}">
                <a16:creationId xmlns:a16="http://schemas.microsoft.com/office/drawing/2014/main" id="{C6B60A62-14E0-458C-9E09-1719ADFA47B8}"/>
              </a:ext>
            </a:extLst>
          </p:cNvPr>
          <p:cNvSpPr/>
          <p:nvPr/>
        </p:nvSpPr>
        <p:spPr>
          <a:xfrm>
            <a:off x="14769382" y="6667423"/>
            <a:ext cx="3252669" cy="3297103"/>
          </a:xfrm>
          <a:prstGeom prst="wedgeRoundRectCallout">
            <a:avLst>
              <a:gd name="adj1" fmla="val -59509"/>
              <a:gd name="adj2" fmla="val -42207"/>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18">
            <a:extLst>
              <a:ext uri="{FF2B5EF4-FFF2-40B4-BE49-F238E27FC236}">
                <a16:creationId xmlns:a16="http://schemas.microsoft.com/office/drawing/2014/main" id="{59FCBC34-F798-4410-802B-17A0C085B829}"/>
              </a:ext>
            </a:extLst>
          </p:cNvPr>
          <p:cNvSpPr txBox="1"/>
          <p:nvPr/>
        </p:nvSpPr>
        <p:spPr>
          <a:xfrm>
            <a:off x="14935200" y="6819900"/>
            <a:ext cx="2891748" cy="2928879"/>
          </a:xfrm>
          <a:prstGeom prst="rect">
            <a:avLst/>
          </a:prstGeom>
        </p:spPr>
        <p:txBody>
          <a:bodyPr wrap="square" lIns="0" tIns="0" rIns="0" bIns="0" rtlCol="0" anchor="t">
            <a:spAutoFit/>
          </a:bodyPr>
          <a:lstStyle/>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1.Churning customers have a lower tenure of median ~ 18 months compared to 58 months for non churners</a:t>
            </a:r>
          </a:p>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2. No significant difference observed in monthly charges observed for churners and non churners</a:t>
            </a:r>
          </a:p>
        </p:txBody>
      </p:sp>
    </p:spTree>
    <p:extLst>
      <p:ext uri="{BB962C8B-B14F-4D97-AF65-F5344CB8AC3E}">
        <p14:creationId xmlns:p14="http://schemas.microsoft.com/office/powerpoint/2010/main" val="40161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18199148"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Data Exploration</a:t>
            </a:r>
          </a:p>
        </p:txBody>
      </p:sp>
      <p:sp>
        <p:nvSpPr>
          <p:cNvPr id="27" name="TextBox 18">
            <a:extLst>
              <a:ext uri="{FF2B5EF4-FFF2-40B4-BE49-F238E27FC236}">
                <a16:creationId xmlns:a16="http://schemas.microsoft.com/office/drawing/2014/main" id="{356307D5-E892-4A44-89F6-1BD0A25B7459}"/>
              </a:ext>
            </a:extLst>
          </p:cNvPr>
          <p:cNvSpPr txBox="1"/>
          <p:nvPr/>
        </p:nvSpPr>
        <p:spPr>
          <a:xfrm>
            <a:off x="295059" y="2286510"/>
            <a:ext cx="8696541" cy="402033"/>
          </a:xfrm>
          <a:prstGeom prst="rect">
            <a:avLst/>
          </a:prstGeom>
        </p:spPr>
        <p:txBody>
          <a:bodyPr wrap="square" lIns="0" tIns="0" rIns="0" bIns="0" rtlCol="0" anchor="t">
            <a:spAutoFit/>
          </a:bodyPr>
          <a:lstStyle/>
          <a:p>
            <a:pPr marL="0" lvl="0" indent="0">
              <a:lnSpc>
                <a:spcPts val="2879"/>
              </a:lnSpc>
            </a:pPr>
            <a:r>
              <a:rPr lang="en-US" sz="3200" spc="120" dirty="0">
                <a:solidFill>
                  <a:srgbClr val="62441B"/>
                </a:solidFill>
                <a:latin typeface="Nunito Bold"/>
              </a:rPr>
              <a:t>Other Factors affecting Churn Rate</a:t>
            </a:r>
          </a:p>
        </p:txBody>
      </p:sp>
      <p:sp>
        <p:nvSpPr>
          <p:cNvPr id="33" name="Speech Bubble: Rectangle with Corners Rounded 32">
            <a:extLst>
              <a:ext uri="{FF2B5EF4-FFF2-40B4-BE49-F238E27FC236}">
                <a16:creationId xmlns:a16="http://schemas.microsoft.com/office/drawing/2014/main" id="{C6B60A62-14E0-458C-9E09-1719ADFA47B8}"/>
              </a:ext>
            </a:extLst>
          </p:cNvPr>
          <p:cNvSpPr/>
          <p:nvPr/>
        </p:nvSpPr>
        <p:spPr>
          <a:xfrm>
            <a:off x="10824202" y="1616324"/>
            <a:ext cx="7168739" cy="3297103"/>
          </a:xfrm>
          <a:prstGeom prst="wedgeRoundRectCallout">
            <a:avLst>
              <a:gd name="adj1" fmla="val -53691"/>
              <a:gd name="adj2" fmla="val 46832"/>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18">
            <a:extLst>
              <a:ext uri="{FF2B5EF4-FFF2-40B4-BE49-F238E27FC236}">
                <a16:creationId xmlns:a16="http://schemas.microsoft.com/office/drawing/2014/main" id="{59FCBC34-F798-4410-802B-17A0C085B829}"/>
              </a:ext>
            </a:extLst>
          </p:cNvPr>
          <p:cNvSpPr txBox="1"/>
          <p:nvPr/>
        </p:nvSpPr>
        <p:spPr>
          <a:xfrm>
            <a:off x="11015639" y="1790700"/>
            <a:ext cx="6815161" cy="2928879"/>
          </a:xfrm>
          <a:prstGeom prst="rect">
            <a:avLst/>
          </a:prstGeom>
        </p:spPr>
        <p:txBody>
          <a:bodyPr wrap="square" lIns="0" tIns="0" rIns="0" bIns="0" rtlCol="0" anchor="t">
            <a:spAutoFit/>
          </a:bodyPr>
          <a:lstStyle/>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1. Gender does effect the churn rate; male and female has similar churners and non churners</a:t>
            </a:r>
          </a:p>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2. Customers with partners have high churn rate comparatively</a:t>
            </a:r>
          </a:p>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3. Customers without dependents have a high churn rate than those with dependents</a:t>
            </a:r>
          </a:p>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4. Customers without online security have a very high churn rate</a:t>
            </a:r>
          </a:p>
          <a:p>
            <a:pPr marL="0" lvl="0" indent="0" algn="just">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5. Customers in a month to month agreement have a very high churn rate</a:t>
            </a:r>
          </a:p>
        </p:txBody>
      </p:sp>
      <p:pic>
        <p:nvPicPr>
          <p:cNvPr id="13" name="Picture 12">
            <a:extLst>
              <a:ext uri="{FF2B5EF4-FFF2-40B4-BE49-F238E27FC236}">
                <a16:creationId xmlns:a16="http://schemas.microsoft.com/office/drawing/2014/main" id="{E6A8A12A-C14C-4426-A4E4-0930F974530F}"/>
              </a:ext>
            </a:extLst>
          </p:cNvPr>
          <p:cNvPicPr>
            <a:picLocks noChangeAspect="1"/>
          </p:cNvPicPr>
          <p:nvPr/>
        </p:nvPicPr>
        <p:blipFill>
          <a:blip r:embed="rId10"/>
          <a:stretch>
            <a:fillRect/>
          </a:stretch>
        </p:blipFill>
        <p:spPr>
          <a:xfrm>
            <a:off x="225179" y="2719531"/>
            <a:ext cx="4359687" cy="1987652"/>
          </a:xfrm>
          <a:prstGeom prst="rect">
            <a:avLst/>
          </a:prstGeom>
        </p:spPr>
      </p:pic>
      <p:pic>
        <p:nvPicPr>
          <p:cNvPr id="19" name="Picture 18">
            <a:extLst>
              <a:ext uri="{FF2B5EF4-FFF2-40B4-BE49-F238E27FC236}">
                <a16:creationId xmlns:a16="http://schemas.microsoft.com/office/drawing/2014/main" id="{95C7210F-6C14-411A-9EF7-F8079A4333AE}"/>
              </a:ext>
            </a:extLst>
          </p:cNvPr>
          <p:cNvPicPr>
            <a:picLocks noChangeAspect="1"/>
          </p:cNvPicPr>
          <p:nvPr/>
        </p:nvPicPr>
        <p:blipFill>
          <a:blip r:embed="rId11"/>
          <a:stretch>
            <a:fillRect/>
          </a:stretch>
        </p:blipFill>
        <p:spPr>
          <a:xfrm>
            <a:off x="4759126" y="2748000"/>
            <a:ext cx="5791551" cy="1930714"/>
          </a:xfrm>
          <a:prstGeom prst="rect">
            <a:avLst/>
          </a:prstGeom>
        </p:spPr>
      </p:pic>
      <p:pic>
        <p:nvPicPr>
          <p:cNvPr id="22" name="Picture 21">
            <a:extLst>
              <a:ext uri="{FF2B5EF4-FFF2-40B4-BE49-F238E27FC236}">
                <a16:creationId xmlns:a16="http://schemas.microsoft.com/office/drawing/2014/main" id="{04A7636E-1688-4546-8FA3-1B2A1CEE9A0A}"/>
              </a:ext>
            </a:extLst>
          </p:cNvPr>
          <p:cNvPicPr>
            <a:picLocks noChangeAspect="1"/>
          </p:cNvPicPr>
          <p:nvPr/>
        </p:nvPicPr>
        <p:blipFill>
          <a:blip r:embed="rId12"/>
          <a:stretch>
            <a:fillRect/>
          </a:stretch>
        </p:blipFill>
        <p:spPr>
          <a:xfrm>
            <a:off x="152400" y="5052578"/>
            <a:ext cx="3391651" cy="4673840"/>
          </a:xfrm>
          <a:prstGeom prst="rect">
            <a:avLst/>
          </a:prstGeom>
          <a:ln>
            <a:solidFill>
              <a:schemeClr val="tx1"/>
            </a:solidFill>
          </a:ln>
        </p:spPr>
      </p:pic>
      <p:pic>
        <p:nvPicPr>
          <p:cNvPr id="29" name="Picture 28">
            <a:extLst>
              <a:ext uri="{FF2B5EF4-FFF2-40B4-BE49-F238E27FC236}">
                <a16:creationId xmlns:a16="http://schemas.microsoft.com/office/drawing/2014/main" id="{274AFF13-51A4-4B6E-934C-800678E9CC70}"/>
              </a:ext>
            </a:extLst>
          </p:cNvPr>
          <p:cNvPicPr>
            <a:picLocks noChangeAspect="1"/>
          </p:cNvPicPr>
          <p:nvPr/>
        </p:nvPicPr>
        <p:blipFill>
          <a:blip r:embed="rId13"/>
          <a:stretch>
            <a:fillRect/>
          </a:stretch>
        </p:blipFill>
        <p:spPr>
          <a:xfrm>
            <a:off x="3549494" y="5052578"/>
            <a:ext cx="3615487" cy="4673840"/>
          </a:xfrm>
          <a:prstGeom prst="rect">
            <a:avLst/>
          </a:prstGeom>
          <a:ln>
            <a:solidFill>
              <a:schemeClr val="tx1"/>
            </a:solidFill>
          </a:ln>
        </p:spPr>
      </p:pic>
      <p:pic>
        <p:nvPicPr>
          <p:cNvPr id="31" name="Picture 30">
            <a:extLst>
              <a:ext uri="{FF2B5EF4-FFF2-40B4-BE49-F238E27FC236}">
                <a16:creationId xmlns:a16="http://schemas.microsoft.com/office/drawing/2014/main" id="{2CAE2AFA-8C62-4FFA-8D84-C9FD389E1427}"/>
              </a:ext>
            </a:extLst>
          </p:cNvPr>
          <p:cNvPicPr>
            <a:picLocks noChangeAspect="1"/>
          </p:cNvPicPr>
          <p:nvPr/>
        </p:nvPicPr>
        <p:blipFill>
          <a:blip r:embed="rId14"/>
          <a:stretch>
            <a:fillRect/>
          </a:stretch>
        </p:blipFill>
        <p:spPr>
          <a:xfrm>
            <a:off x="7170424" y="5052578"/>
            <a:ext cx="3657789" cy="4673840"/>
          </a:xfrm>
          <a:prstGeom prst="rect">
            <a:avLst/>
          </a:prstGeom>
          <a:ln>
            <a:solidFill>
              <a:schemeClr val="tx1"/>
            </a:solidFill>
          </a:ln>
        </p:spPr>
      </p:pic>
      <p:pic>
        <p:nvPicPr>
          <p:cNvPr id="34" name="Picture 33">
            <a:extLst>
              <a:ext uri="{FF2B5EF4-FFF2-40B4-BE49-F238E27FC236}">
                <a16:creationId xmlns:a16="http://schemas.microsoft.com/office/drawing/2014/main" id="{69F815DD-A12C-4D8E-B7AE-8395FA04F1C4}"/>
              </a:ext>
            </a:extLst>
          </p:cNvPr>
          <p:cNvPicPr>
            <a:picLocks noChangeAspect="1"/>
          </p:cNvPicPr>
          <p:nvPr/>
        </p:nvPicPr>
        <p:blipFill>
          <a:blip r:embed="rId15"/>
          <a:stretch>
            <a:fillRect/>
          </a:stretch>
        </p:blipFill>
        <p:spPr>
          <a:xfrm>
            <a:off x="10833656" y="5052578"/>
            <a:ext cx="3579997" cy="4673840"/>
          </a:xfrm>
          <a:prstGeom prst="rect">
            <a:avLst/>
          </a:prstGeom>
          <a:ln>
            <a:solidFill>
              <a:schemeClr val="tx1"/>
            </a:solidFill>
          </a:ln>
        </p:spPr>
      </p:pic>
      <p:pic>
        <p:nvPicPr>
          <p:cNvPr id="37" name="Picture 36">
            <a:extLst>
              <a:ext uri="{FF2B5EF4-FFF2-40B4-BE49-F238E27FC236}">
                <a16:creationId xmlns:a16="http://schemas.microsoft.com/office/drawing/2014/main" id="{346897A6-A3D9-4104-B791-E88FECCFF566}"/>
              </a:ext>
            </a:extLst>
          </p:cNvPr>
          <p:cNvPicPr>
            <a:picLocks noChangeAspect="1"/>
          </p:cNvPicPr>
          <p:nvPr/>
        </p:nvPicPr>
        <p:blipFill>
          <a:blip r:embed="rId16"/>
          <a:stretch>
            <a:fillRect/>
          </a:stretch>
        </p:blipFill>
        <p:spPr>
          <a:xfrm>
            <a:off x="14419096" y="5052578"/>
            <a:ext cx="3792704" cy="4673840"/>
          </a:xfrm>
          <a:prstGeom prst="rect">
            <a:avLst/>
          </a:prstGeom>
          <a:ln>
            <a:solidFill>
              <a:schemeClr val="tx1"/>
            </a:solidFill>
          </a:ln>
        </p:spPr>
      </p:pic>
    </p:spTree>
    <p:extLst>
      <p:ext uri="{BB962C8B-B14F-4D97-AF65-F5344CB8AC3E}">
        <p14:creationId xmlns:p14="http://schemas.microsoft.com/office/powerpoint/2010/main" val="273271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Feature Engineering</a:t>
            </a:r>
          </a:p>
        </p:txBody>
      </p:sp>
      <p:sp>
        <p:nvSpPr>
          <p:cNvPr id="17" name="TextBox 18">
            <a:extLst>
              <a:ext uri="{FF2B5EF4-FFF2-40B4-BE49-F238E27FC236}">
                <a16:creationId xmlns:a16="http://schemas.microsoft.com/office/drawing/2014/main" id="{4ECF31B0-08DB-4EE9-BF6B-CE6B800E26B9}"/>
              </a:ext>
            </a:extLst>
          </p:cNvPr>
          <p:cNvSpPr txBox="1"/>
          <p:nvPr/>
        </p:nvSpPr>
        <p:spPr>
          <a:xfrm>
            <a:off x="378745" y="7127849"/>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One Hot  Encoding</a:t>
            </a:r>
          </a:p>
        </p:txBody>
      </p:sp>
      <p:sp>
        <p:nvSpPr>
          <p:cNvPr id="27" name="TextBox 18">
            <a:extLst>
              <a:ext uri="{FF2B5EF4-FFF2-40B4-BE49-F238E27FC236}">
                <a16:creationId xmlns:a16="http://schemas.microsoft.com/office/drawing/2014/main" id="{356307D5-E892-4A44-89F6-1BD0A25B7459}"/>
              </a:ext>
            </a:extLst>
          </p:cNvPr>
          <p:cNvSpPr txBox="1"/>
          <p:nvPr/>
        </p:nvSpPr>
        <p:spPr>
          <a:xfrm>
            <a:off x="295059" y="2286510"/>
            <a:ext cx="8696541" cy="402033"/>
          </a:xfrm>
          <a:prstGeom prst="rect">
            <a:avLst/>
          </a:prstGeom>
        </p:spPr>
        <p:txBody>
          <a:bodyPr wrap="square" lIns="0" tIns="0" rIns="0" bIns="0" rtlCol="0" anchor="t">
            <a:spAutoFit/>
          </a:bodyPr>
          <a:lstStyle/>
          <a:p>
            <a:pPr marL="0" lvl="0" indent="0">
              <a:lnSpc>
                <a:spcPts val="2879"/>
              </a:lnSpc>
            </a:pPr>
            <a:r>
              <a:rPr lang="en-US" sz="3200" spc="120" dirty="0">
                <a:solidFill>
                  <a:srgbClr val="62441B"/>
                </a:solidFill>
                <a:latin typeface="Nunito Bold"/>
              </a:rPr>
              <a:t>New Feature Generation</a:t>
            </a:r>
          </a:p>
        </p:txBody>
      </p:sp>
      <p:pic>
        <p:nvPicPr>
          <p:cNvPr id="13" name="Picture 12">
            <a:extLst>
              <a:ext uri="{FF2B5EF4-FFF2-40B4-BE49-F238E27FC236}">
                <a16:creationId xmlns:a16="http://schemas.microsoft.com/office/drawing/2014/main" id="{607B0936-8E5E-4071-8D14-913A18F882FF}"/>
              </a:ext>
            </a:extLst>
          </p:cNvPr>
          <p:cNvPicPr>
            <a:picLocks noChangeAspect="1"/>
          </p:cNvPicPr>
          <p:nvPr/>
        </p:nvPicPr>
        <p:blipFill>
          <a:blip r:embed="rId10"/>
          <a:stretch>
            <a:fillRect/>
          </a:stretch>
        </p:blipFill>
        <p:spPr>
          <a:xfrm>
            <a:off x="181885" y="2783280"/>
            <a:ext cx="7855354" cy="1549480"/>
          </a:xfrm>
          <a:prstGeom prst="rect">
            <a:avLst/>
          </a:prstGeom>
        </p:spPr>
      </p:pic>
      <p:pic>
        <p:nvPicPr>
          <p:cNvPr id="19" name="Picture 18">
            <a:extLst>
              <a:ext uri="{FF2B5EF4-FFF2-40B4-BE49-F238E27FC236}">
                <a16:creationId xmlns:a16="http://schemas.microsoft.com/office/drawing/2014/main" id="{6A6D9057-0290-4601-ADF5-57313510C619}"/>
              </a:ext>
            </a:extLst>
          </p:cNvPr>
          <p:cNvPicPr>
            <a:picLocks noChangeAspect="1"/>
          </p:cNvPicPr>
          <p:nvPr/>
        </p:nvPicPr>
        <p:blipFill>
          <a:blip r:embed="rId11"/>
          <a:stretch>
            <a:fillRect/>
          </a:stretch>
        </p:blipFill>
        <p:spPr>
          <a:xfrm>
            <a:off x="163473" y="4437214"/>
            <a:ext cx="4992248" cy="1301817"/>
          </a:xfrm>
          <a:prstGeom prst="rect">
            <a:avLst/>
          </a:prstGeom>
        </p:spPr>
      </p:pic>
      <p:pic>
        <p:nvPicPr>
          <p:cNvPr id="22" name="Picture 21">
            <a:extLst>
              <a:ext uri="{FF2B5EF4-FFF2-40B4-BE49-F238E27FC236}">
                <a16:creationId xmlns:a16="http://schemas.microsoft.com/office/drawing/2014/main" id="{473692D0-F424-4F37-B8CF-9F06E3BC28D6}"/>
              </a:ext>
            </a:extLst>
          </p:cNvPr>
          <p:cNvPicPr>
            <a:picLocks noChangeAspect="1"/>
          </p:cNvPicPr>
          <p:nvPr/>
        </p:nvPicPr>
        <p:blipFill>
          <a:blip r:embed="rId12"/>
          <a:stretch>
            <a:fillRect/>
          </a:stretch>
        </p:blipFill>
        <p:spPr>
          <a:xfrm>
            <a:off x="5072918" y="4433712"/>
            <a:ext cx="4126604" cy="3096170"/>
          </a:xfrm>
          <a:prstGeom prst="rect">
            <a:avLst/>
          </a:prstGeom>
        </p:spPr>
      </p:pic>
      <p:pic>
        <p:nvPicPr>
          <p:cNvPr id="29" name="Picture 28">
            <a:extLst>
              <a:ext uri="{FF2B5EF4-FFF2-40B4-BE49-F238E27FC236}">
                <a16:creationId xmlns:a16="http://schemas.microsoft.com/office/drawing/2014/main" id="{67033666-6B20-4C2F-A2B5-E10A5E6304AC}"/>
              </a:ext>
            </a:extLst>
          </p:cNvPr>
          <p:cNvPicPr>
            <a:picLocks noChangeAspect="1"/>
          </p:cNvPicPr>
          <p:nvPr/>
        </p:nvPicPr>
        <p:blipFill>
          <a:blip r:embed="rId13"/>
          <a:stretch>
            <a:fillRect/>
          </a:stretch>
        </p:blipFill>
        <p:spPr>
          <a:xfrm>
            <a:off x="9792910" y="2868612"/>
            <a:ext cx="7874405" cy="2800494"/>
          </a:xfrm>
          <a:prstGeom prst="rect">
            <a:avLst/>
          </a:prstGeom>
        </p:spPr>
      </p:pic>
      <p:pic>
        <p:nvPicPr>
          <p:cNvPr id="31" name="Picture 30">
            <a:extLst>
              <a:ext uri="{FF2B5EF4-FFF2-40B4-BE49-F238E27FC236}">
                <a16:creationId xmlns:a16="http://schemas.microsoft.com/office/drawing/2014/main" id="{1F52B02C-35C8-49C2-AFF5-862A6FE8E0A4}"/>
              </a:ext>
            </a:extLst>
          </p:cNvPr>
          <p:cNvPicPr>
            <a:picLocks noChangeAspect="1"/>
          </p:cNvPicPr>
          <p:nvPr/>
        </p:nvPicPr>
        <p:blipFill>
          <a:blip r:embed="rId14"/>
          <a:stretch>
            <a:fillRect/>
          </a:stretch>
        </p:blipFill>
        <p:spPr>
          <a:xfrm>
            <a:off x="291048" y="7801661"/>
            <a:ext cx="7531494" cy="1854295"/>
          </a:xfrm>
          <a:prstGeom prst="rect">
            <a:avLst/>
          </a:prstGeom>
        </p:spPr>
      </p:pic>
      <p:pic>
        <p:nvPicPr>
          <p:cNvPr id="34" name="Picture 33">
            <a:extLst>
              <a:ext uri="{FF2B5EF4-FFF2-40B4-BE49-F238E27FC236}">
                <a16:creationId xmlns:a16="http://schemas.microsoft.com/office/drawing/2014/main" id="{72122227-6EF6-4CC7-813A-714F6C148C87}"/>
              </a:ext>
            </a:extLst>
          </p:cNvPr>
          <p:cNvPicPr>
            <a:picLocks noChangeAspect="1"/>
          </p:cNvPicPr>
          <p:nvPr/>
        </p:nvPicPr>
        <p:blipFill>
          <a:blip r:embed="rId15"/>
          <a:stretch>
            <a:fillRect/>
          </a:stretch>
        </p:blipFill>
        <p:spPr>
          <a:xfrm>
            <a:off x="9880871" y="6787568"/>
            <a:ext cx="6979009" cy="3200564"/>
          </a:xfrm>
          <a:prstGeom prst="rect">
            <a:avLst/>
          </a:prstGeom>
        </p:spPr>
      </p:pic>
      <p:sp>
        <p:nvSpPr>
          <p:cNvPr id="36" name="TextBox 18">
            <a:extLst>
              <a:ext uri="{FF2B5EF4-FFF2-40B4-BE49-F238E27FC236}">
                <a16:creationId xmlns:a16="http://schemas.microsoft.com/office/drawing/2014/main" id="{71546EA1-FAD8-4CA3-A550-29AB33E0E231}"/>
              </a:ext>
            </a:extLst>
          </p:cNvPr>
          <p:cNvSpPr txBox="1"/>
          <p:nvPr/>
        </p:nvSpPr>
        <p:spPr>
          <a:xfrm>
            <a:off x="10016279" y="5895677"/>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Feature Rescaling</a:t>
            </a:r>
          </a:p>
        </p:txBody>
      </p:sp>
      <p:sp>
        <p:nvSpPr>
          <p:cNvPr id="37" name="TextBox 18">
            <a:extLst>
              <a:ext uri="{FF2B5EF4-FFF2-40B4-BE49-F238E27FC236}">
                <a16:creationId xmlns:a16="http://schemas.microsoft.com/office/drawing/2014/main" id="{69F46E7A-E4A9-4417-8500-E11901F27F35}"/>
              </a:ext>
            </a:extLst>
          </p:cNvPr>
          <p:cNvSpPr txBox="1"/>
          <p:nvPr/>
        </p:nvSpPr>
        <p:spPr>
          <a:xfrm>
            <a:off x="10027351" y="2168154"/>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Label Encoding</a:t>
            </a:r>
          </a:p>
        </p:txBody>
      </p:sp>
      <p:sp>
        <p:nvSpPr>
          <p:cNvPr id="38" name="Speech Bubble: Rectangle with Corners Rounded 37">
            <a:extLst>
              <a:ext uri="{FF2B5EF4-FFF2-40B4-BE49-F238E27FC236}">
                <a16:creationId xmlns:a16="http://schemas.microsoft.com/office/drawing/2014/main" id="{44CA73DA-AA27-41FD-9DB2-EF948D8AF2E2}"/>
              </a:ext>
            </a:extLst>
          </p:cNvPr>
          <p:cNvSpPr/>
          <p:nvPr/>
        </p:nvSpPr>
        <p:spPr>
          <a:xfrm>
            <a:off x="200028" y="5794667"/>
            <a:ext cx="4515914" cy="992901"/>
          </a:xfrm>
          <a:prstGeom prst="wedgeRoundRectCallout">
            <a:avLst>
              <a:gd name="adj1" fmla="val 54602"/>
              <a:gd name="adj2" fmla="val -32160"/>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18">
            <a:extLst>
              <a:ext uri="{FF2B5EF4-FFF2-40B4-BE49-F238E27FC236}">
                <a16:creationId xmlns:a16="http://schemas.microsoft.com/office/drawing/2014/main" id="{0C6106BE-04FE-4A3E-B69A-5E11EA38D1DC}"/>
              </a:ext>
            </a:extLst>
          </p:cNvPr>
          <p:cNvSpPr txBox="1"/>
          <p:nvPr/>
        </p:nvSpPr>
        <p:spPr>
          <a:xfrm>
            <a:off x="248224" y="5935080"/>
            <a:ext cx="4540901" cy="697499"/>
          </a:xfrm>
          <a:prstGeom prst="rect">
            <a:avLst/>
          </a:prstGeom>
        </p:spPr>
        <p:txBody>
          <a:bodyPr wrap="square" lIns="0" tIns="0" rIns="0" bIns="0" rtlCol="0" anchor="t">
            <a:spAutoFit/>
          </a:bodyPr>
          <a:lstStyle/>
          <a:p>
            <a:pPr marL="0" lvl="0" indent="0">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It was observed customers with 0 additional services have a high churn rate</a:t>
            </a:r>
          </a:p>
        </p:txBody>
      </p:sp>
      <p:sp>
        <p:nvSpPr>
          <p:cNvPr id="40" name="Speech Bubble: Rectangle with Corners Rounded 39">
            <a:extLst>
              <a:ext uri="{FF2B5EF4-FFF2-40B4-BE49-F238E27FC236}">
                <a16:creationId xmlns:a16="http://schemas.microsoft.com/office/drawing/2014/main" id="{0CA1E06A-7EFE-44D2-A274-81A8B6FE4F28}"/>
              </a:ext>
            </a:extLst>
          </p:cNvPr>
          <p:cNvSpPr/>
          <p:nvPr/>
        </p:nvSpPr>
        <p:spPr>
          <a:xfrm>
            <a:off x="13523368" y="1823358"/>
            <a:ext cx="3152128" cy="992901"/>
          </a:xfrm>
          <a:prstGeom prst="wedgeRoundRectCallout">
            <a:avLst>
              <a:gd name="adj1" fmla="val -55961"/>
              <a:gd name="adj2" fmla="val -1462"/>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18">
            <a:extLst>
              <a:ext uri="{FF2B5EF4-FFF2-40B4-BE49-F238E27FC236}">
                <a16:creationId xmlns:a16="http://schemas.microsoft.com/office/drawing/2014/main" id="{49808FFD-CB57-4C3D-9FAE-99623DD058A1}"/>
              </a:ext>
            </a:extLst>
          </p:cNvPr>
          <p:cNvSpPr txBox="1"/>
          <p:nvPr/>
        </p:nvSpPr>
        <p:spPr>
          <a:xfrm>
            <a:off x="13670748" y="1920540"/>
            <a:ext cx="3702852" cy="697499"/>
          </a:xfrm>
          <a:prstGeom prst="rect">
            <a:avLst/>
          </a:prstGeom>
        </p:spPr>
        <p:txBody>
          <a:bodyPr wrap="square" lIns="0" tIns="0" rIns="0" bIns="0" rtlCol="0" anchor="t">
            <a:spAutoFit/>
          </a:bodyPr>
          <a:lstStyle/>
          <a:p>
            <a:pPr marL="0" lvl="0" indent="0">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Converting object datatype columns into binary</a:t>
            </a:r>
          </a:p>
        </p:txBody>
      </p:sp>
      <p:sp>
        <p:nvSpPr>
          <p:cNvPr id="43" name="Speech Bubble: Rectangle with Corners Rounded 42">
            <a:extLst>
              <a:ext uri="{FF2B5EF4-FFF2-40B4-BE49-F238E27FC236}">
                <a16:creationId xmlns:a16="http://schemas.microsoft.com/office/drawing/2014/main" id="{24D6A02F-87B7-4E12-B7C4-53DE78F2CA63}"/>
              </a:ext>
            </a:extLst>
          </p:cNvPr>
          <p:cNvSpPr/>
          <p:nvPr/>
        </p:nvSpPr>
        <p:spPr>
          <a:xfrm>
            <a:off x="14301355" y="5622759"/>
            <a:ext cx="3906382" cy="992901"/>
          </a:xfrm>
          <a:prstGeom prst="wedgeRoundRectCallout">
            <a:avLst>
              <a:gd name="adj1" fmla="val -55961"/>
              <a:gd name="adj2" fmla="val -1462"/>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18">
            <a:extLst>
              <a:ext uri="{FF2B5EF4-FFF2-40B4-BE49-F238E27FC236}">
                <a16:creationId xmlns:a16="http://schemas.microsoft.com/office/drawing/2014/main" id="{C0BD71FE-3093-4921-AB8B-33AA0D5DBF75}"/>
              </a:ext>
            </a:extLst>
          </p:cNvPr>
          <p:cNvSpPr txBox="1"/>
          <p:nvPr/>
        </p:nvSpPr>
        <p:spPr>
          <a:xfrm>
            <a:off x="14445795" y="5731854"/>
            <a:ext cx="3702852" cy="697499"/>
          </a:xfrm>
          <a:prstGeom prst="rect">
            <a:avLst/>
          </a:prstGeom>
        </p:spPr>
        <p:txBody>
          <a:bodyPr wrap="square" lIns="0" tIns="0" rIns="0" bIns="0" rtlCol="0" anchor="t">
            <a:spAutoFit/>
          </a:bodyPr>
          <a:lstStyle/>
          <a:p>
            <a:pPr marL="0" lvl="0" indent="0">
              <a:lnSpc>
                <a:spcPts val="2879"/>
              </a:lnSpc>
            </a:pPr>
            <a:r>
              <a:rPr lang="en-US" sz="1600" spc="120" dirty="0">
                <a:solidFill>
                  <a:srgbClr val="62441B"/>
                </a:solidFill>
                <a:latin typeface="Arial" panose="020B0604020202020204" pitchFamily="34" charset="0"/>
                <a:ea typeface="Nirmala UI" panose="020B0502040204020203" pitchFamily="34" charset="0"/>
                <a:cs typeface="Arial" panose="020B0604020202020204" pitchFamily="34" charset="0"/>
              </a:rPr>
              <a:t>Min-Max Scaler used to standardize and normalize the data</a:t>
            </a:r>
          </a:p>
        </p:txBody>
      </p:sp>
    </p:spTree>
    <p:extLst>
      <p:ext uri="{BB962C8B-B14F-4D97-AF65-F5344CB8AC3E}">
        <p14:creationId xmlns:p14="http://schemas.microsoft.com/office/powerpoint/2010/main" val="318166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Correlation &amp; Data Splitting</a:t>
            </a:r>
          </a:p>
        </p:txBody>
      </p:sp>
      <p:sp>
        <p:nvSpPr>
          <p:cNvPr id="27" name="TextBox 18">
            <a:extLst>
              <a:ext uri="{FF2B5EF4-FFF2-40B4-BE49-F238E27FC236}">
                <a16:creationId xmlns:a16="http://schemas.microsoft.com/office/drawing/2014/main" id="{356307D5-E892-4A44-89F6-1BD0A25B7459}"/>
              </a:ext>
            </a:extLst>
          </p:cNvPr>
          <p:cNvSpPr txBox="1"/>
          <p:nvPr/>
        </p:nvSpPr>
        <p:spPr>
          <a:xfrm>
            <a:off x="295059" y="2286510"/>
            <a:ext cx="8696541" cy="402033"/>
          </a:xfrm>
          <a:prstGeom prst="rect">
            <a:avLst/>
          </a:prstGeom>
        </p:spPr>
        <p:txBody>
          <a:bodyPr wrap="square" lIns="0" tIns="0" rIns="0" bIns="0" rtlCol="0" anchor="t">
            <a:spAutoFit/>
          </a:bodyPr>
          <a:lstStyle/>
          <a:p>
            <a:pPr marL="0" lvl="0" indent="0">
              <a:lnSpc>
                <a:spcPts val="2879"/>
              </a:lnSpc>
            </a:pPr>
            <a:r>
              <a:rPr lang="en-US" sz="3200" spc="120" dirty="0">
                <a:solidFill>
                  <a:srgbClr val="62441B"/>
                </a:solidFill>
                <a:latin typeface="Nunito Bold"/>
              </a:rPr>
              <a:t>Correlation Analysis</a:t>
            </a:r>
          </a:p>
        </p:txBody>
      </p:sp>
      <p:sp>
        <p:nvSpPr>
          <p:cNvPr id="37" name="TextBox 18">
            <a:extLst>
              <a:ext uri="{FF2B5EF4-FFF2-40B4-BE49-F238E27FC236}">
                <a16:creationId xmlns:a16="http://schemas.microsoft.com/office/drawing/2014/main" id="{69F46E7A-E4A9-4417-8500-E11901F27F35}"/>
              </a:ext>
            </a:extLst>
          </p:cNvPr>
          <p:cNvSpPr txBox="1"/>
          <p:nvPr/>
        </p:nvSpPr>
        <p:spPr>
          <a:xfrm>
            <a:off x="10027351" y="2168154"/>
            <a:ext cx="7658494" cy="402033"/>
          </a:xfrm>
          <a:prstGeom prst="rect">
            <a:avLst/>
          </a:prstGeom>
        </p:spPr>
        <p:txBody>
          <a:bodyPr lIns="0" tIns="0" rIns="0" bIns="0" rtlCol="0" anchor="t">
            <a:spAutoFit/>
          </a:bodyPr>
          <a:lstStyle/>
          <a:p>
            <a:pPr marL="0" lvl="0" indent="0">
              <a:lnSpc>
                <a:spcPts val="2879"/>
              </a:lnSpc>
            </a:pPr>
            <a:r>
              <a:rPr lang="en-US" sz="3200" spc="120" dirty="0">
                <a:solidFill>
                  <a:srgbClr val="62441B"/>
                </a:solidFill>
                <a:latin typeface="Nunito Bold"/>
              </a:rPr>
              <a:t>Train Test Split</a:t>
            </a:r>
          </a:p>
        </p:txBody>
      </p:sp>
      <p:pic>
        <p:nvPicPr>
          <p:cNvPr id="16" name="Picture 15">
            <a:extLst>
              <a:ext uri="{FF2B5EF4-FFF2-40B4-BE49-F238E27FC236}">
                <a16:creationId xmlns:a16="http://schemas.microsoft.com/office/drawing/2014/main" id="{AB019BBD-6955-4A7D-A461-FF5013EC6823}"/>
              </a:ext>
            </a:extLst>
          </p:cNvPr>
          <p:cNvPicPr>
            <a:picLocks noChangeAspect="1"/>
          </p:cNvPicPr>
          <p:nvPr/>
        </p:nvPicPr>
        <p:blipFill>
          <a:blip r:embed="rId10"/>
          <a:stretch>
            <a:fillRect/>
          </a:stretch>
        </p:blipFill>
        <p:spPr>
          <a:xfrm>
            <a:off x="349707" y="4100137"/>
            <a:ext cx="8687559" cy="4287713"/>
          </a:xfrm>
          <a:prstGeom prst="rect">
            <a:avLst/>
          </a:prstGeom>
        </p:spPr>
      </p:pic>
      <p:pic>
        <p:nvPicPr>
          <p:cNvPr id="20" name="Picture 19">
            <a:extLst>
              <a:ext uri="{FF2B5EF4-FFF2-40B4-BE49-F238E27FC236}">
                <a16:creationId xmlns:a16="http://schemas.microsoft.com/office/drawing/2014/main" id="{F71CC74E-C503-4F95-9912-69C09237C65A}"/>
              </a:ext>
            </a:extLst>
          </p:cNvPr>
          <p:cNvPicPr>
            <a:picLocks noChangeAspect="1"/>
          </p:cNvPicPr>
          <p:nvPr/>
        </p:nvPicPr>
        <p:blipFill>
          <a:blip r:embed="rId11"/>
          <a:stretch>
            <a:fillRect/>
          </a:stretch>
        </p:blipFill>
        <p:spPr>
          <a:xfrm>
            <a:off x="331122" y="2788000"/>
            <a:ext cx="8203278" cy="1212500"/>
          </a:xfrm>
          <a:prstGeom prst="rect">
            <a:avLst/>
          </a:prstGeom>
        </p:spPr>
      </p:pic>
      <p:sp>
        <p:nvSpPr>
          <p:cNvPr id="21" name="Oval 20">
            <a:extLst>
              <a:ext uri="{FF2B5EF4-FFF2-40B4-BE49-F238E27FC236}">
                <a16:creationId xmlns:a16="http://schemas.microsoft.com/office/drawing/2014/main" id="{159F14E3-0A9F-43AF-8C8E-C374C348AD56}"/>
              </a:ext>
            </a:extLst>
          </p:cNvPr>
          <p:cNvSpPr/>
          <p:nvPr/>
        </p:nvSpPr>
        <p:spPr>
          <a:xfrm>
            <a:off x="685800" y="6437599"/>
            <a:ext cx="609600" cy="1594885"/>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Speech Bubble: Rectangle with Corners Rounded 29">
            <a:extLst>
              <a:ext uri="{FF2B5EF4-FFF2-40B4-BE49-F238E27FC236}">
                <a16:creationId xmlns:a16="http://schemas.microsoft.com/office/drawing/2014/main" id="{AFF15AEF-0BE0-46A3-AF48-DF39B3C4BC54}"/>
              </a:ext>
            </a:extLst>
          </p:cNvPr>
          <p:cNvSpPr/>
          <p:nvPr/>
        </p:nvSpPr>
        <p:spPr>
          <a:xfrm>
            <a:off x="990600" y="8460301"/>
            <a:ext cx="7162800" cy="1534198"/>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18">
            <a:extLst>
              <a:ext uri="{FF2B5EF4-FFF2-40B4-BE49-F238E27FC236}">
                <a16:creationId xmlns:a16="http://schemas.microsoft.com/office/drawing/2014/main" id="{819166E2-2B7D-473B-80FF-B7948E321632}"/>
              </a:ext>
            </a:extLst>
          </p:cNvPr>
          <p:cNvSpPr txBox="1"/>
          <p:nvPr/>
        </p:nvSpPr>
        <p:spPr>
          <a:xfrm>
            <a:off x="1219200" y="8496300"/>
            <a:ext cx="6517931" cy="1453026"/>
          </a:xfrm>
          <a:prstGeom prst="rect">
            <a:avLst/>
          </a:prstGeom>
        </p:spPr>
        <p:txBody>
          <a:bodyPr wrap="square" lIns="0" tIns="0" rIns="0" bIns="0" rtlCol="0" anchor="t">
            <a:spAutoFit/>
          </a:bodyPr>
          <a:lstStyle/>
          <a:p>
            <a:pPr marL="0" lvl="0" indent="0">
              <a:lnSpc>
                <a:spcPts val="2879"/>
              </a:lnSpc>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Our previous inference that customers with  “Month to Month” agreement have a high correlation with churning, followed by Electronic Method of Payment</a:t>
            </a:r>
          </a:p>
        </p:txBody>
      </p:sp>
      <p:pic>
        <p:nvPicPr>
          <p:cNvPr id="24" name="Picture 23">
            <a:extLst>
              <a:ext uri="{FF2B5EF4-FFF2-40B4-BE49-F238E27FC236}">
                <a16:creationId xmlns:a16="http://schemas.microsoft.com/office/drawing/2014/main" id="{8A47835B-E477-4AA5-AD19-CAA211B79E92}"/>
              </a:ext>
            </a:extLst>
          </p:cNvPr>
          <p:cNvPicPr>
            <a:picLocks noChangeAspect="1"/>
          </p:cNvPicPr>
          <p:nvPr/>
        </p:nvPicPr>
        <p:blipFill>
          <a:blip r:embed="rId12"/>
          <a:stretch>
            <a:fillRect/>
          </a:stretch>
        </p:blipFill>
        <p:spPr>
          <a:xfrm>
            <a:off x="10047404" y="2788282"/>
            <a:ext cx="7249996" cy="3879218"/>
          </a:xfrm>
          <a:prstGeom prst="rect">
            <a:avLst/>
          </a:prstGeom>
        </p:spPr>
      </p:pic>
      <p:sp>
        <p:nvSpPr>
          <p:cNvPr id="33" name="Speech Bubble: Rectangle with Corners Rounded 32">
            <a:extLst>
              <a:ext uri="{FF2B5EF4-FFF2-40B4-BE49-F238E27FC236}">
                <a16:creationId xmlns:a16="http://schemas.microsoft.com/office/drawing/2014/main" id="{1B7411F3-B3FB-422E-A856-11C92CCA2951}"/>
              </a:ext>
            </a:extLst>
          </p:cNvPr>
          <p:cNvSpPr/>
          <p:nvPr/>
        </p:nvSpPr>
        <p:spPr>
          <a:xfrm>
            <a:off x="10134602" y="7051240"/>
            <a:ext cx="7162800" cy="2816660"/>
          </a:xfrm>
          <a:prstGeom prst="wedgeRoundRectCallout">
            <a:avLst>
              <a:gd name="adj1" fmla="val -19757"/>
              <a:gd name="adj2" fmla="val -67965"/>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18">
            <a:extLst>
              <a:ext uri="{FF2B5EF4-FFF2-40B4-BE49-F238E27FC236}">
                <a16:creationId xmlns:a16="http://schemas.microsoft.com/office/drawing/2014/main" id="{CF64D2F5-6D2A-4AAF-8EFC-9A5F42B02E32}"/>
              </a:ext>
            </a:extLst>
          </p:cNvPr>
          <p:cNvSpPr txBox="1"/>
          <p:nvPr/>
        </p:nvSpPr>
        <p:spPr>
          <a:xfrm>
            <a:off x="10363200" y="7087240"/>
            <a:ext cx="6705598" cy="2568717"/>
          </a:xfrm>
          <a:prstGeom prst="rect">
            <a:avLst/>
          </a:prstGeom>
        </p:spPr>
        <p:txBody>
          <a:bodyPr wrap="square" lIns="0" tIns="0" rIns="0" bIns="0" rtlCol="0" anchor="t">
            <a:spAutoFit/>
          </a:bodyPr>
          <a:lstStyle/>
          <a:p>
            <a:pPr marL="342900" lvl="0" indent="-342900">
              <a:lnSpc>
                <a:spcPts val="2879"/>
              </a:lnSpc>
              <a:buFont typeface="Arial" panose="020B0604020202020204" pitchFamily="34" charset="0"/>
              <a:buChar char="•"/>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a:t>
            </a:r>
            <a:r>
              <a:rPr lang="en-US" sz="2000" spc="120" dirty="0" err="1">
                <a:solidFill>
                  <a:srgbClr val="62441B"/>
                </a:solidFill>
                <a:latin typeface="Arial" panose="020B0604020202020204" pitchFamily="34" charset="0"/>
                <a:ea typeface="Nirmala UI" panose="020B0502040204020203" pitchFamily="34" charset="0"/>
                <a:cs typeface="Arial" panose="020B0604020202020204" pitchFamily="34" charset="0"/>
              </a:rPr>
              <a:t>Customer_id</a:t>
            </a: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 column was dropped because it was not required</a:t>
            </a:r>
          </a:p>
          <a:p>
            <a:pPr marL="342900" lvl="0" indent="-342900">
              <a:lnSpc>
                <a:spcPts val="2879"/>
              </a:lnSpc>
              <a:buFont typeface="Arial" panose="020B0604020202020204" pitchFamily="34" charset="0"/>
              <a:buChar char="•"/>
            </a:pPr>
            <a:endPar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endParaRPr>
          </a:p>
          <a:p>
            <a:pPr marL="342900" lvl="0" indent="-342900">
              <a:lnSpc>
                <a:spcPts val="2879"/>
              </a:lnSpc>
              <a:buFont typeface="Arial" panose="020B0604020202020204" pitchFamily="34" charset="0"/>
              <a:buChar char="•"/>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Target Variable – “Churn”</a:t>
            </a:r>
          </a:p>
          <a:p>
            <a:pPr marL="342900" lvl="0" indent="-342900">
              <a:lnSpc>
                <a:spcPts val="2879"/>
              </a:lnSpc>
              <a:buFont typeface="Arial" panose="020B0604020202020204" pitchFamily="34" charset="0"/>
              <a:buChar char="•"/>
            </a:pPr>
            <a:endPar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endParaRPr>
          </a:p>
          <a:p>
            <a:pPr marL="342900" lvl="0" indent="-342900">
              <a:lnSpc>
                <a:spcPts val="2879"/>
              </a:lnSpc>
              <a:buFont typeface="Arial" panose="020B0604020202020204" pitchFamily="34" charset="0"/>
              <a:buChar char="•"/>
            </a:pPr>
            <a:r>
              <a:rPr lang="en-US" sz="2000" spc="120" dirty="0">
                <a:solidFill>
                  <a:srgbClr val="62441B"/>
                </a:solidFill>
                <a:latin typeface="Arial" panose="020B0604020202020204" pitchFamily="34" charset="0"/>
                <a:ea typeface="Nirmala UI" panose="020B0502040204020203" pitchFamily="34" charset="0"/>
                <a:cs typeface="Arial" panose="020B0604020202020204" pitchFamily="34" charset="0"/>
              </a:rPr>
              <a:t>Data is split into training and testing in the ratio of 80:20</a:t>
            </a:r>
          </a:p>
        </p:txBody>
      </p:sp>
    </p:spTree>
    <p:extLst>
      <p:ext uri="{BB962C8B-B14F-4D97-AF65-F5344CB8AC3E}">
        <p14:creationId xmlns:p14="http://schemas.microsoft.com/office/powerpoint/2010/main" val="2448625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3">
            <a:alphaModFix amt="50000"/>
          </a:blip>
          <a:srcRect l="1" t="50819" r="49644"/>
          <a:stretch/>
        </p:blipFill>
        <p:spPr>
          <a:xfrm rot="8965179">
            <a:off x="8763106" y="2525638"/>
            <a:ext cx="8932173" cy="6139493"/>
          </a:xfrm>
          <a:prstGeom prst="rect">
            <a:avLst/>
          </a:prstGeom>
        </p:spPr>
      </p:pic>
      <p:pic>
        <p:nvPicPr>
          <p:cNvPr id="4" name="Picture 4"/>
          <p:cNvPicPr>
            <a:picLocks noChangeAspect="1"/>
          </p:cNvPicPr>
          <p:nvPr/>
        </p:nvPicPr>
        <p:blipFill rotWithShape="1">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847" t="-21716" r="15305" b="43428"/>
          <a:stretch/>
        </p:blipFill>
        <p:spPr>
          <a:xfrm rot="638324">
            <a:off x="721931" y="-2136495"/>
            <a:ext cx="5050978" cy="7328621"/>
          </a:xfrm>
          <a:prstGeom prst="rect">
            <a:avLst/>
          </a:prstGeom>
        </p:spPr>
      </p:pic>
      <p:pic>
        <p:nvPicPr>
          <p:cNvPr id="5" name="Picture 5"/>
          <p:cNvPicPr>
            <a:picLocks noChangeAspect="1"/>
          </p:cNvPicPr>
          <p:nvPr/>
        </p:nvPicPr>
        <p:blipFill rotWithShape="1">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r="28510" b="66064"/>
          <a:stretch/>
        </p:blipFill>
        <p:spPr>
          <a:xfrm rot="-9368921">
            <a:off x="6216993" y="1143890"/>
            <a:ext cx="6532642" cy="2445926"/>
          </a:xfrm>
          <a:prstGeom prst="rect">
            <a:avLst/>
          </a:prstGeom>
        </p:spPr>
      </p:pic>
      <p:grpSp>
        <p:nvGrpSpPr>
          <p:cNvPr id="6" name="Group 6"/>
          <p:cNvGrpSpPr/>
          <p:nvPr/>
        </p:nvGrpSpPr>
        <p:grpSpPr>
          <a:xfrm>
            <a:off x="0" y="1899149"/>
            <a:ext cx="9144000" cy="8229600"/>
            <a:chOff x="0" y="0"/>
            <a:chExt cx="5855890" cy="5270301"/>
          </a:xfrm>
        </p:grpSpPr>
        <p:sp>
          <p:nvSpPr>
            <p:cNvPr id="7" name="Freeform 7"/>
            <p:cNvSpPr/>
            <p:nvPr/>
          </p:nvSpPr>
          <p:spPr>
            <a:xfrm>
              <a:off x="0" y="0"/>
              <a:ext cx="5855891" cy="5270302"/>
            </a:xfrm>
            <a:custGeom>
              <a:avLst/>
              <a:gdLst/>
              <a:ahLst/>
              <a:cxnLst/>
              <a:rect l="l" t="t" r="r" b="b"/>
              <a:pathLst>
                <a:path w="5855891" h="5270302">
                  <a:moveTo>
                    <a:pt x="5731430" y="5270301"/>
                  </a:moveTo>
                  <a:lnTo>
                    <a:pt x="124460" y="5270301"/>
                  </a:lnTo>
                  <a:cubicBezTo>
                    <a:pt x="55880" y="5270301"/>
                    <a:pt x="0" y="5214421"/>
                    <a:pt x="0" y="5145841"/>
                  </a:cubicBezTo>
                  <a:lnTo>
                    <a:pt x="0" y="124460"/>
                  </a:lnTo>
                  <a:cubicBezTo>
                    <a:pt x="0" y="55880"/>
                    <a:pt x="55880" y="0"/>
                    <a:pt x="124460" y="0"/>
                  </a:cubicBezTo>
                  <a:lnTo>
                    <a:pt x="5731430" y="0"/>
                  </a:lnTo>
                  <a:cubicBezTo>
                    <a:pt x="5800010" y="0"/>
                    <a:pt x="5855891" y="55880"/>
                    <a:pt x="5855891" y="124460"/>
                  </a:cubicBezTo>
                  <a:lnTo>
                    <a:pt x="5855891" y="5145841"/>
                  </a:lnTo>
                  <a:cubicBezTo>
                    <a:pt x="5855891" y="5214421"/>
                    <a:pt x="5800010" y="5270302"/>
                    <a:pt x="5731430" y="5270302"/>
                  </a:cubicBezTo>
                  <a:close/>
                </a:path>
              </a:pathLst>
            </a:custGeom>
            <a:solidFill>
              <a:srgbClr val="FFFFFF">
                <a:alpha val="80000"/>
              </a:srgbClr>
            </a:solidFill>
          </p:spPr>
          <p:txBody>
            <a:bodyPr/>
            <a:lstStyle/>
            <a:p>
              <a:endParaRPr lang="en-US"/>
            </a:p>
          </p:txBody>
        </p:sp>
      </p:grpSp>
      <p:pic>
        <p:nvPicPr>
          <p:cNvPr id="8" name="Picture 8"/>
          <p:cNvPicPr>
            <a:picLocks noChangeAspect="1"/>
          </p:cNvPicPr>
          <p:nvPr/>
        </p:nvPicPr>
        <p:blipFill>
          <a:blip r:embed="rId8"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794147" y="4215860"/>
            <a:ext cx="1778749" cy="1855279"/>
          </a:xfrm>
          <a:prstGeom prst="rect">
            <a:avLst/>
          </a:prstGeom>
        </p:spPr>
      </p:pic>
      <p:grpSp>
        <p:nvGrpSpPr>
          <p:cNvPr id="11" name="Group 11"/>
          <p:cNvGrpSpPr/>
          <p:nvPr/>
        </p:nvGrpSpPr>
        <p:grpSpPr>
          <a:xfrm>
            <a:off x="9483315" y="1899149"/>
            <a:ext cx="8804685" cy="8229600"/>
            <a:chOff x="0" y="0"/>
            <a:chExt cx="5638591" cy="5270301"/>
          </a:xfrm>
        </p:grpSpPr>
        <p:sp>
          <p:nvSpPr>
            <p:cNvPr id="12" name="Freeform 12"/>
            <p:cNvSpPr/>
            <p:nvPr/>
          </p:nvSpPr>
          <p:spPr>
            <a:xfrm>
              <a:off x="0" y="0"/>
              <a:ext cx="5638591" cy="5270302"/>
            </a:xfrm>
            <a:custGeom>
              <a:avLst/>
              <a:gdLst/>
              <a:ahLst/>
              <a:cxnLst/>
              <a:rect l="l" t="t" r="r" b="b"/>
              <a:pathLst>
                <a:path w="5638591" h="5270302">
                  <a:moveTo>
                    <a:pt x="5514130" y="5270301"/>
                  </a:moveTo>
                  <a:lnTo>
                    <a:pt x="124460" y="5270301"/>
                  </a:lnTo>
                  <a:cubicBezTo>
                    <a:pt x="55880" y="5270301"/>
                    <a:pt x="0" y="5214421"/>
                    <a:pt x="0" y="5145841"/>
                  </a:cubicBezTo>
                  <a:lnTo>
                    <a:pt x="0" y="124460"/>
                  </a:lnTo>
                  <a:cubicBezTo>
                    <a:pt x="0" y="55880"/>
                    <a:pt x="55880" y="0"/>
                    <a:pt x="124460" y="0"/>
                  </a:cubicBezTo>
                  <a:lnTo>
                    <a:pt x="5514131" y="0"/>
                  </a:lnTo>
                  <a:cubicBezTo>
                    <a:pt x="5582711" y="0"/>
                    <a:pt x="5638591" y="55880"/>
                    <a:pt x="5638591" y="124460"/>
                  </a:cubicBezTo>
                  <a:lnTo>
                    <a:pt x="5638591" y="5145841"/>
                  </a:lnTo>
                  <a:cubicBezTo>
                    <a:pt x="5638591" y="5214421"/>
                    <a:pt x="5582711" y="5270302"/>
                    <a:pt x="5514131" y="5270302"/>
                  </a:cubicBezTo>
                  <a:close/>
                </a:path>
              </a:pathLst>
            </a:custGeom>
            <a:solidFill>
              <a:srgbClr val="FFFFFF">
                <a:alpha val="80000"/>
              </a:srgbClr>
            </a:solidFill>
          </p:spPr>
          <p:txBody>
            <a:bodyPr/>
            <a:lstStyle/>
            <a:p>
              <a:endParaRPr lang="en-US"/>
            </a:p>
          </p:txBody>
        </p:sp>
      </p:grpSp>
      <p:sp>
        <p:nvSpPr>
          <p:cNvPr id="14" name="TextBox 14"/>
          <p:cNvSpPr txBox="1"/>
          <p:nvPr/>
        </p:nvSpPr>
        <p:spPr>
          <a:xfrm>
            <a:off x="0" y="179338"/>
            <a:ext cx="18288000" cy="1154162"/>
          </a:xfrm>
          <a:prstGeom prst="rect">
            <a:avLst/>
          </a:prstGeom>
        </p:spPr>
        <p:txBody>
          <a:bodyPr lIns="0" tIns="0" rIns="0" bIns="0" rtlCol="0" anchor="b">
            <a:spAutoFit/>
          </a:bodyPr>
          <a:lstStyle/>
          <a:p>
            <a:pPr marL="0" lvl="0" indent="0" algn="ctr">
              <a:lnSpc>
                <a:spcPts val="8800"/>
              </a:lnSpc>
            </a:pPr>
            <a:r>
              <a:rPr lang="en-US" sz="8000" spc="200" dirty="0">
                <a:solidFill>
                  <a:srgbClr val="62441B"/>
                </a:solidFill>
                <a:latin typeface="Hatton"/>
              </a:rPr>
              <a:t>Model Evaluation Metrics</a:t>
            </a:r>
          </a:p>
        </p:txBody>
      </p:sp>
      <p:sp>
        <p:nvSpPr>
          <p:cNvPr id="27" name="TextBox 18">
            <a:extLst>
              <a:ext uri="{FF2B5EF4-FFF2-40B4-BE49-F238E27FC236}">
                <a16:creationId xmlns:a16="http://schemas.microsoft.com/office/drawing/2014/main" id="{356307D5-E892-4A44-89F6-1BD0A25B7459}"/>
              </a:ext>
            </a:extLst>
          </p:cNvPr>
          <p:cNvSpPr txBox="1"/>
          <p:nvPr/>
        </p:nvSpPr>
        <p:spPr>
          <a:xfrm>
            <a:off x="295059" y="1980494"/>
            <a:ext cx="8696541" cy="402033"/>
          </a:xfrm>
          <a:prstGeom prst="rect">
            <a:avLst/>
          </a:prstGeom>
        </p:spPr>
        <p:txBody>
          <a:bodyPr wrap="square" lIns="0" tIns="0" rIns="0" bIns="0" rtlCol="0" anchor="t">
            <a:spAutoFit/>
          </a:bodyPr>
          <a:lstStyle/>
          <a:p>
            <a:pPr marL="0" lvl="0" indent="0">
              <a:lnSpc>
                <a:spcPts val="2879"/>
              </a:lnSpc>
            </a:pPr>
            <a:r>
              <a:rPr lang="en-US" sz="2800" spc="120" dirty="0">
                <a:solidFill>
                  <a:srgbClr val="62441B"/>
                </a:solidFill>
                <a:latin typeface="Nunito Bold"/>
              </a:rPr>
              <a:t>Importing Required Metrics</a:t>
            </a:r>
          </a:p>
        </p:txBody>
      </p:sp>
      <p:sp>
        <p:nvSpPr>
          <p:cNvPr id="37" name="TextBox 18">
            <a:extLst>
              <a:ext uri="{FF2B5EF4-FFF2-40B4-BE49-F238E27FC236}">
                <a16:creationId xmlns:a16="http://schemas.microsoft.com/office/drawing/2014/main" id="{69F46E7A-E4A9-4417-8500-E11901F27F35}"/>
              </a:ext>
            </a:extLst>
          </p:cNvPr>
          <p:cNvSpPr txBox="1"/>
          <p:nvPr/>
        </p:nvSpPr>
        <p:spPr>
          <a:xfrm>
            <a:off x="9734829" y="2072344"/>
            <a:ext cx="7658494" cy="402033"/>
          </a:xfrm>
          <a:prstGeom prst="rect">
            <a:avLst/>
          </a:prstGeom>
        </p:spPr>
        <p:txBody>
          <a:bodyPr lIns="0" tIns="0" rIns="0" bIns="0" rtlCol="0" anchor="t">
            <a:spAutoFit/>
          </a:bodyPr>
          <a:lstStyle/>
          <a:p>
            <a:pPr marL="0" lvl="0" indent="0">
              <a:lnSpc>
                <a:spcPts val="2879"/>
              </a:lnSpc>
            </a:pPr>
            <a:r>
              <a:rPr lang="en-US" sz="2800" spc="120" dirty="0">
                <a:solidFill>
                  <a:srgbClr val="62441B"/>
                </a:solidFill>
                <a:latin typeface="Nunito Bold"/>
              </a:rPr>
              <a:t>Function for Confusion Matrix</a:t>
            </a:r>
          </a:p>
        </p:txBody>
      </p:sp>
      <p:pic>
        <p:nvPicPr>
          <p:cNvPr id="10" name="Picture 9">
            <a:extLst>
              <a:ext uri="{FF2B5EF4-FFF2-40B4-BE49-F238E27FC236}">
                <a16:creationId xmlns:a16="http://schemas.microsoft.com/office/drawing/2014/main" id="{992C93B5-67D4-489E-8146-720C6452811D}"/>
              </a:ext>
            </a:extLst>
          </p:cNvPr>
          <p:cNvPicPr>
            <a:picLocks noChangeAspect="1"/>
          </p:cNvPicPr>
          <p:nvPr/>
        </p:nvPicPr>
        <p:blipFill>
          <a:blip r:embed="rId10"/>
          <a:stretch>
            <a:fillRect/>
          </a:stretch>
        </p:blipFill>
        <p:spPr>
          <a:xfrm>
            <a:off x="217119" y="2400300"/>
            <a:ext cx="8393481" cy="1139956"/>
          </a:xfrm>
          <a:prstGeom prst="rect">
            <a:avLst/>
          </a:prstGeom>
        </p:spPr>
      </p:pic>
      <p:sp>
        <p:nvSpPr>
          <p:cNvPr id="26" name="TextBox 18">
            <a:extLst>
              <a:ext uri="{FF2B5EF4-FFF2-40B4-BE49-F238E27FC236}">
                <a16:creationId xmlns:a16="http://schemas.microsoft.com/office/drawing/2014/main" id="{BE035EA6-E7CA-4C82-9D38-844586188CCF}"/>
              </a:ext>
            </a:extLst>
          </p:cNvPr>
          <p:cNvSpPr txBox="1"/>
          <p:nvPr/>
        </p:nvSpPr>
        <p:spPr>
          <a:xfrm>
            <a:off x="295059" y="3695700"/>
            <a:ext cx="8696541" cy="402033"/>
          </a:xfrm>
          <a:prstGeom prst="rect">
            <a:avLst/>
          </a:prstGeom>
        </p:spPr>
        <p:txBody>
          <a:bodyPr wrap="square" lIns="0" tIns="0" rIns="0" bIns="0" rtlCol="0" anchor="t">
            <a:spAutoFit/>
          </a:bodyPr>
          <a:lstStyle/>
          <a:p>
            <a:pPr marL="0" lvl="0" indent="0">
              <a:lnSpc>
                <a:spcPts val="2879"/>
              </a:lnSpc>
            </a:pPr>
            <a:r>
              <a:rPr lang="en-US" sz="2800" spc="120" dirty="0">
                <a:solidFill>
                  <a:srgbClr val="62441B"/>
                </a:solidFill>
                <a:latin typeface="Nunito Bold"/>
              </a:rPr>
              <a:t>Function for feature weights</a:t>
            </a:r>
          </a:p>
        </p:txBody>
      </p:sp>
      <p:sp>
        <p:nvSpPr>
          <p:cNvPr id="34" name="TextBox 18">
            <a:extLst>
              <a:ext uri="{FF2B5EF4-FFF2-40B4-BE49-F238E27FC236}">
                <a16:creationId xmlns:a16="http://schemas.microsoft.com/office/drawing/2014/main" id="{12368CAC-A81F-4B4A-9781-EDC93377B970}"/>
              </a:ext>
            </a:extLst>
          </p:cNvPr>
          <p:cNvSpPr txBox="1"/>
          <p:nvPr/>
        </p:nvSpPr>
        <p:spPr>
          <a:xfrm>
            <a:off x="9601200" y="4914900"/>
            <a:ext cx="7658494" cy="402033"/>
          </a:xfrm>
          <a:prstGeom prst="rect">
            <a:avLst/>
          </a:prstGeom>
        </p:spPr>
        <p:txBody>
          <a:bodyPr lIns="0" tIns="0" rIns="0" bIns="0" rtlCol="0" anchor="t">
            <a:spAutoFit/>
          </a:bodyPr>
          <a:lstStyle/>
          <a:p>
            <a:pPr marL="0" lvl="0" indent="0">
              <a:lnSpc>
                <a:spcPts val="2879"/>
              </a:lnSpc>
            </a:pPr>
            <a:r>
              <a:rPr lang="en-US" sz="2800" spc="120" dirty="0">
                <a:solidFill>
                  <a:srgbClr val="62441B"/>
                </a:solidFill>
                <a:latin typeface="Nunito Bold"/>
              </a:rPr>
              <a:t>Function for ROC Curve and AOC Score</a:t>
            </a:r>
          </a:p>
        </p:txBody>
      </p:sp>
      <p:sp>
        <p:nvSpPr>
          <p:cNvPr id="36" name="TextBox 18">
            <a:extLst>
              <a:ext uri="{FF2B5EF4-FFF2-40B4-BE49-F238E27FC236}">
                <a16:creationId xmlns:a16="http://schemas.microsoft.com/office/drawing/2014/main" id="{81D8F479-0508-4049-85C6-D77C94745210}"/>
              </a:ext>
            </a:extLst>
          </p:cNvPr>
          <p:cNvSpPr txBox="1"/>
          <p:nvPr/>
        </p:nvSpPr>
        <p:spPr>
          <a:xfrm>
            <a:off x="9601200" y="7497724"/>
            <a:ext cx="7658494" cy="402033"/>
          </a:xfrm>
          <a:prstGeom prst="rect">
            <a:avLst/>
          </a:prstGeom>
        </p:spPr>
        <p:txBody>
          <a:bodyPr lIns="0" tIns="0" rIns="0" bIns="0" rtlCol="0" anchor="t">
            <a:spAutoFit/>
          </a:bodyPr>
          <a:lstStyle/>
          <a:p>
            <a:pPr marL="0" lvl="0" indent="0">
              <a:lnSpc>
                <a:spcPts val="2879"/>
              </a:lnSpc>
            </a:pPr>
            <a:r>
              <a:rPr lang="en-US" sz="2800" spc="120" dirty="0">
                <a:solidFill>
                  <a:srgbClr val="62441B"/>
                </a:solidFill>
                <a:latin typeface="Nunito Bold"/>
              </a:rPr>
              <a:t>Function for Precision Recall, F1 Score</a:t>
            </a:r>
          </a:p>
        </p:txBody>
      </p:sp>
      <p:pic>
        <p:nvPicPr>
          <p:cNvPr id="29" name="Picture 28">
            <a:extLst>
              <a:ext uri="{FF2B5EF4-FFF2-40B4-BE49-F238E27FC236}">
                <a16:creationId xmlns:a16="http://schemas.microsoft.com/office/drawing/2014/main" id="{43DA2D1C-BDB7-4A1C-94F6-85C661BC360C}"/>
              </a:ext>
            </a:extLst>
          </p:cNvPr>
          <p:cNvPicPr>
            <a:picLocks noChangeAspect="1"/>
          </p:cNvPicPr>
          <p:nvPr/>
        </p:nvPicPr>
        <p:blipFill>
          <a:blip r:embed="rId11"/>
          <a:stretch>
            <a:fillRect/>
          </a:stretch>
        </p:blipFill>
        <p:spPr>
          <a:xfrm>
            <a:off x="318602" y="4124964"/>
            <a:ext cx="8444398" cy="3166649"/>
          </a:xfrm>
          <a:prstGeom prst="rect">
            <a:avLst/>
          </a:prstGeom>
        </p:spPr>
      </p:pic>
      <p:pic>
        <p:nvPicPr>
          <p:cNvPr id="38" name="Picture 37">
            <a:extLst>
              <a:ext uri="{FF2B5EF4-FFF2-40B4-BE49-F238E27FC236}">
                <a16:creationId xmlns:a16="http://schemas.microsoft.com/office/drawing/2014/main" id="{43F4BB15-22D2-43C4-907D-B9A0A2A05659}"/>
              </a:ext>
            </a:extLst>
          </p:cNvPr>
          <p:cNvPicPr>
            <a:picLocks noChangeAspect="1"/>
          </p:cNvPicPr>
          <p:nvPr/>
        </p:nvPicPr>
        <p:blipFill>
          <a:blip r:embed="rId12"/>
          <a:stretch>
            <a:fillRect/>
          </a:stretch>
        </p:blipFill>
        <p:spPr>
          <a:xfrm>
            <a:off x="9601200" y="2400300"/>
            <a:ext cx="8229600" cy="2444876"/>
          </a:xfrm>
          <a:prstGeom prst="rect">
            <a:avLst/>
          </a:prstGeom>
        </p:spPr>
      </p:pic>
      <p:pic>
        <p:nvPicPr>
          <p:cNvPr id="40" name="Picture 39">
            <a:extLst>
              <a:ext uri="{FF2B5EF4-FFF2-40B4-BE49-F238E27FC236}">
                <a16:creationId xmlns:a16="http://schemas.microsoft.com/office/drawing/2014/main" id="{6E8A5E01-F284-40A6-8DD1-6BCCDFF28AAF}"/>
              </a:ext>
            </a:extLst>
          </p:cNvPr>
          <p:cNvPicPr>
            <a:picLocks noChangeAspect="1"/>
          </p:cNvPicPr>
          <p:nvPr/>
        </p:nvPicPr>
        <p:blipFill>
          <a:blip r:embed="rId13"/>
          <a:stretch>
            <a:fillRect/>
          </a:stretch>
        </p:blipFill>
        <p:spPr>
          <a:xfrm>
            <a:off x="9566546" y="5251220"/>
            <a:ext cx="8229600" cy="2133710"/>
          </a:xfrm>
          <a:prstGeom prst="rect">
            <a:avLst/>
          </a:prstGeom>
        </p:spPr>
      </p:pic>
      <p:pic>
        <p:nvPicPr>
          <p:cNvPr id="42" name="Picture 41">
            <a:extLst>
              <a:ext uri="{FF2B5EF4-FFF2-40B4-BE49-F238E27FC236}">
                <a16:creationId xmlns:a16="http://schemas.microsoft.com/office/drawing/2014/main" id="{B186F13F-8C67-4F72-858F-8CB8152B9C07}"/>
              </a:ext>
            </a:extLst>
          </p:cNvPr>
          <p:cNvPicPr>
            <a:picLocks noChangeAspect="1"/>
          </p:cNvPicPr>
          <p:nvPr/>
        </p:nvPicPr>
        <p:blipFill>
          <a:blip r:embed="rId14"/>
          <a:stretch>
            <a:fillRect/>
          </a:stretch>
        </p:blipFill>
        <p:spPr>
          <a:xfrm>
            <a:off x="9490345" y="7779001"/>
            <a:ext cx="8340455" cy="2419474"/>
          </a:xfrm>
          <a:prstGeom prst="rect">
            <a:avLst/>
          </a:prstGeom>
        </p:spPr>
      </p:pic>
      <p:sp>
        <p:nvSpPr>
          <p:cNvPr id="30" name="Speech Bubble: Rectangle with Corners Rounded 29">
            <a:extLst>
              <a:ext uri="{FF2B5EF4-FFF2-40B4-BE49-F238E27FC236}">
                <a16:creationId xmlns:a16="http://schemas.microsoft.com/office/drawing/2014/main" id="{AFF15AEF-0BE0-46A3-AF48-DF39B3C4BC54}"/>
              </a:ext>
            </a:extLst>
          </p:cNvPr>
          <p:cNvSpPr/>
          <p:nvPr/>
        </p:nvSpPr>
        <p:spPr>
          <a:xfrm>
            <a:off x="149125" y="7273459"/>
            <a:ext cx="9334190" cy="3010735"/>
          </a:xfrm>
          <a:prstGeom prst="wedgeRoundRectCallout">
            <a:avLst>
              <a:gd name="adj1" fmla="val 24990"/>
              <a:gd name="adj2" fmla="val -61443"/>
              <a:gd name="adj3" fmla="val 16667"/>
            </a:avLst>
          </a:prstGeom>
          <a:solidFill>
            <a:schemeClr val="bg2">
              <a:lumMod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18">
            <a:extLst>
              <a:ext uri="{FF2B5EF4-FFF2-40B4-BE49-F238E27FC236}">
                <a16:creationId xmlns:a16="http://schemas.microsoft.com/office/drawing/2014/main" id="{CF64D2F5-6D2A-4AAF-8EFC-9A5F42B02E32}"/>
              </a:ext>
            </a:extLst>
          </p:cNvPr>
          <p:cNvSpPr txBox="1"/>
          <p:nvPr/>
        </p:nvSpPr>
        <p:spPr>
          <a:xfrm>
            <a:off x="217118" y="7277100"/>
            <a:ext cx="9112839" cy="2934778"/>
          </a:xfrm>
          <a:prstGeom prst="rect">
            <a:avLst/>
          </a:prstGeom>
        </p:spPr>
        <p:txBody>
          <a:bodyPr wrap="square" lIns="0" tIns="0" rIns="0" bIns="0" rtlCol="0" anchor="t">
            <a:spAutoFit/>
          </a:bodyPr>
          <a:lstStyle>
            <a:defPPr>
              <a:defRPr lang="en-US"/>
            </a:defPPr>
            <a:lvl1pPr lvl="0" indent="0">
              <a:lnSpc>
                <a:spcPts val="2879"/>
              </a:lnSpc>
              <a:defRPr sz="2000" spc="120">
                <a:solidFill>
                  <a:srgbClr val="62441B"/>
                </a:solidFill>
                <a:latin typeface="Arial" panose="020B0604020202020204" pitchFamily="34" charset="0"/>
                <a:ea typeface="Nirmala UI" panose="020B0502040204020203" pitchFamily="34" charset="0"/>
                <a:cs typeface="Arial" panose="020B0604020202020204" pitchFamily="34" charset="0"/>
              </a:defRPr>
            </a:lvl1pPr>
          </a:lstStyle>
          <a:p>
            <a:pPr marL="342900" indent="-342900">
              <a:buFont typeface="Arial" panose="020B0604020202020204" pitchFamily="34" charset="0"/>
              <a:buChar char="•"/>
            </a:pPr>
            <a:r>
              <a:rPr lang="en-US" sz="1800" b="1" dirty="0"/>
              <a:t>Feature weights:</a:t>
            </a:r>
            <a:r>
              <a:rPr lang="en-US" sz="1800" dirty="0"/>
              <a:t> Indicates the top features used by the model to generate the predictions</a:t>
            </a:r>
          </a:p>
          <a:p>
            <a:pPr marL="342900" indent="-342900">
              <a:buFont typeface="Arial" panose="020B0604020202020204" pitchFamily="34" charset="0"/>
              <a:buChar char="•"/>
            </a:pPr>
            <a:r>
              <a:rPr lang="en-US" sz="1800" b="1" dirty="0"/>
              <a:t>Confusion matrix:</a:t>
            </a:r>
            <a:r>
              <a:rPr lang="en-US" sz="1800" dirty="0"/>
              <a:t> Shows a grid of true and false predictions compared to the actual values</a:t>
            </a:r>
          </a:p>
          <a:p>
            <a:pPr marL="342900" indent="-342900">
              <a:buFont typeface="Arial" panose="020B0604020202020204" pitchFamily="34" charset="0"/>
              <a:buChar char="•"/>
            </a:pPr>
            <a:r>
              <a:rPr lang="en-US" sz="1800" b="1" dirty="0"/>
              <a:t>ROC Curve:</a:t>
            </a:r>
            <a:r>
              <a:rPr lang="en-US" sz="1800" dirty="0"/>
              <a:t> Shows the diagnostic ability of a model by bringing together true positive rate (TPR) and false positive rate (FPR)</a:t>
            </a:r>
          </a:p>
          <a:p>
            <a:pPr marL="342900" indent="-342900">
              <a:buFont typeface="Arial" panose="020B0604020202020204" pitchFamily="34" charset="0"/>
              <a:buChar char="•"/>
            </a:pPr>
            <a:r>
              <a:rPr lang="en-US" sz="1800" b="1" dirty="0"/>
              <a:t>Precision-Recall-Curve:</a:t>
            </a:r>
            <a:r>
              <a:rPr lang="en-US" sz="1800" dirty="0"/>
              <a:t> Shows the diagnostic ability by comparing false positive rate (FPR) and false negative rate (FNR)</a:t>
            </a:r>
          </a:p>
        </p:txBody>
      </p:sp>
    </p:spTree>
    <p:extLst>
      <p:ext uri="{BB962C8B-B14F-4D97-AF65-F5344CB8AC3E}">
        <p14:creationId xmlns:p14="http://schemas.microsoft.com/office/powerpoint/2010/main" val="2548554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1784</TotalTime>
  <Words>920</Words>
  <Application>Microsoft Macintosh PowerPoint</Application>
  <PresentationFormat>Custom</PresentationFormat>
  <Paragraphs>138</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Nunito Sans Regular</vt:lpstr>
      <vt:lpstr>Nirmala UI</vt:lpstr>
      <vt:lpstr>Nunito Bold</vt:lpstr>
      <vt:lpstr>Hatton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MLT_end term</dc:title>
  <dc:creator>SRISHTI MITTAL</dc:creator>
  <cp:lastModifiedBy>Alate, Ruchita</cp:lastModifiedBy>
  <cp:revision>104</cp:revision>
  <dcterms:created xsi:type="dcterms:W3CDTF">2006-08-16T00:00:00Z</dcterms:created>
  <dcterms:modified xsi:type="dcterms:W3CDTF">2024-10-20T21:17:37Z</dcterms:modified>
  <dc:identifier>DAEw7oX5wl0</dc:identifier>
</cp:coreProperties>
</file>